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90" r:id="rId3"/>
    <p:sldId id="257" r:id="rId4"/>
    <p:sldId id="307" r:id="rId5"/>
    <p:sldId id="291" r:id="rId6"/>
    <p:sldId id="261" r:id="rId7"/>
    <p:sldId id="262" r:id="rId8"/>
    <p:sldId id="263" r:id="rId9"/>
    <p:sldId id="292" r:id="rId10"/>
    <p:sldId id="265" r:id="rId11"/>
    <p:sldId id="293" r:id="rId12"/>
    <p:sldId id="259" r:id="rId13"/>
    <p:sldId id="306" r:id="rId14"/>
    <p:sldId id="296" r:id="rId15"/>
    <p:sldId id="297" r:id="rId16"/>
    <p:sldId id="305" r:id="rId17"/>
    <p:sldId id="309" r:id="rId18"/>
    <p:sldId id="310" r:id="rId19"/>
    <p:sldId id="275" r:id="rId20"/>
    <p:sldId id="276" r:id="rId21"/>
    <p:sldId id="277" r:id="rId22"/>
    <p:sldId id="279" r:id="rId23"/>
    <p:sldId id="300" r:id="rId24"/>
    <p:sldId id="281" r:id="rId25"/>
    <p:sldId id="280" r:id="rId26"/>
    <p:sldId id="302" r:id="rId27"/>
    <p:sldId id="282" r:id="rId28"/>
    <p:sldId id="303" r:id="rId29"/>
    <p:sldId id="304" r:id="rId30"/>
    <p:sldId id="286" r:id="rId31"/>
    <p:sldId id="287" r:id="rId32"/>
    <p:sldId id="301" r:id="rId33"/>
    <p:sldId id="269" r:id="rId34"/>
  </p:sldIdLst>
  <p:sldSz cx="24384000" cy="17246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5432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0886"/>
    <a:srgbClr val="00B1AA"/>
    <a:srgbClr val="0085C8"/>
    <a:srgbClr val="EC6353"/>
    <a:srgbClr val="7030A0"/>
    <a:srgbClr val="562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708"/>
  </p:normalViewPr>
  <p:slideViewPr>
    <p:cSldViewPr snapToGrid="0">
      <p:cViewPr varScale="1">
        <p:scale>
          <a:sx n="44" d="100"/>
          <a:sy n="44" d="100"/>
        </p:scale>
        <p:origin x="1434" y="150"/>
      </p:cViewPr>
      <p:guideLst>
        <p:guide orient="horz" pos="5432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39006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044753" y="14123787"/>
            <a:ext cx="20114889" cy="122712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4400">
                <a:solidFill>
                  <a:srgbClr val="A081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Автор</a:t>
            </a:r>
            <a:r>
              <a:rPr dirty="0"/>
              <a:t> и </a:t>
            </a:r>
            <a:r>
              <a:rPr dirty="0" err="1"/>
              <a:t>дата</a:t>
            </a:r>
            <a:endParaRPr dirty="0"/>
          </a:p>
        </p:txBody>
      </p:sp>
      <p:sp>
        <p:nvSpPr>
          <p:cNvPr id="13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Заголовок</a:t>
            </a:r>
            <a:r>
              <a:rPr dirty="0"/>
              <a:t> </a:t>
            </a:r>
            <a:r>
              <a:rPr dirty="0" err="1"/>
              <a:t>презентации</a:t>
            </a:r>
            <a:endParaRPr dirty="0"/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dirty="0" err="1"/>
              <a:t>Подзаголовок</a:t>
            </a:r>
            <a:r>
              <a:rPr dirty="0"/>
              <a:t> </a:t>
            </a:r>
            <a:r>
              <a:rPr dirty="0" err="1"/>
              <a:t>презентации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7359"/>
            <a:ext cx="21971000" cy="1753964"/>
          </a:xfrm>
          <a:prstGeom prst="rect">
            <a:avLst/>
          </a:prstGeom>
        </p:spPr>
        <p:txBody>
          <a:bodyPr anchor="t"/>
          <a:lstStyle>
            <a:lvl1pPr>
              <a:defRPr sz="10600" spc="-211">
                <a:solidFill>
                  <a:srgbClr val="4608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Заголовок</a:t>
            </a:r>
            <a:r>
              <a:rPr dirty="0"/>
              <a:t> </a:t>
            </a:r>
            <a:r>
              <a:rPr dirty="0" err="1"/>
              <a:t>слайда</a:t>
            </a:r>
            <a:endParaRPr dirty="0"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83572" y="16122762"/>
            <a:ext cx="678071" cy="56425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Название раздел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74291" y="16134568"/>
            <a:ext cx="17400280" cy="558801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3065985">
              <a:defRPr sz="3000">
                <a:solidFill>
                  <a:srgbClr val="939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Название</a:t>
            </a:r>
            <a:r>
              <a:rPr dirty="0"/>
              <a:t> </a:t>
            </a:r>
            <a:r>
              <a:rPr dirty="0" err="1"/>
              <a:t>раздела</a:t>
            </a:r>
            <a:endParaRPr dirty="0"/>
          </a:p>
        </p:txBody>
      </p:sp>
      <p:sp>
        <p:nvSpPr>
          <p:cNvPr id="25" name="|"/>
          <p:cNvSpPr txBox="1"/>
          <p:nvPr/>
        </p:nvSpPr>
        <p:spPr>
          <a:xfrm>
            <a:off x="2031848" y="16131840"/>
            <a:ext cx="25006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41" y="15406644"/>
            <a:ext cx="3898901" cy="1535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текс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853839"/>
          </a:xfrm>
          <a:prstGeom prst="rect">
            <a:avLst/>
          </a:prstGeom>
        </p:spPr>
        <p:txBody>
          <a:bodyPr anchor="t"/>
          <a:lstStyle>
            <a:lvl1pPr>
              <a:defRPr sz="10600" spc="-211">
                <a:solidFill>
                  <a:srgbClr val="4608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Заголовок</a:t>
            </a:r>
            <a:r>
              <a:rPr dirty="0"/>
              <a:t> </a:t>
            </a:r>
            <a:r>
              <a:rPr dirty="0" err="1"/>
              <a:t>слайда</a:t>
            </a:r>
            <a:endParaRPr dirty="0"/>
          </a:p>
        </p:txBody>
      </p:sp>
      <p:sp>
        <p:nvSpPr>
          <p:cNvPr id="46" name="Введите сюда основной текст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2095500" y="3022600"/>
            <a:ext cx="9833835" cy="12573000"/>
          </a:xfrm>
          <a:prstGeom prst="rect">
            <a:avLst/>
          </a:prstGeom>
        </p:spPr>
        <p:txBody>
          <a:bodyPr/>
          <a:lstStyle>
            <a:lvl1pPr defTabSz="3065985">
              <a:lnSpc>
                <a:spcPct val="90000"/>
              </a:lnSpc>
              <a:spcBef>
                <a:spcPts val="5600"/>
              </a:spcBef>
              <a:defRPr sz="4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Введите</a:t>
            </a:r>
            <a:r>
              <a:rPr dirty="0"/>
              <a:t> </a:t>
            </a:r>
            <a:r>
              <a:rPr dirty="0" err="1"/>
              <a:t>сюда</a:t>
            </a:r>
            <a:r>
              <a:rPr dirty="0"/>
              <a:t> </a:t>
            </a:r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  <p:sp>
        <p:nvSpPr>
          <p:cNvPr id="47" name="Название раздел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674291" y="16134568"/>
            <a:ext cx="17400280" cy="558801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3065985">
              <a:defRPr sz="3000">
                <a:solidFill>
                  <a:srgbClr val="939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Название</a:t>
            </a:r>
            <a:r>
              <a:rPr dirty="0"/>
              <a:t> </a:t>
            </a:r>
            <a:r>
              <a:rPr dirty="0" err="1"/>
              <a:t>раздела</a:t>
            </a:r>
            <a:endParaRPr dirty="0"/>
          </a:p>
        </p:txBody>
      </p:sp>
      <p:sp>
        <p:nvSpPr>
          <p:cNvPr id="48" name="|"/>
          <p:cNvSpPr txBox="1"/>
          <p:nvPr/>
        </p:nvSpPr>
        <p:spPr>
          <a:xfrm>
            <a:off x="2031848" y="16131840"/>
            <a:ext cx="25006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84330" y="16123544"/>
            <a:ext cx="678071" cy="56425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0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41" y="15406644"/>
            <a:ext cx="3898901" cy="1535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овсем пус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84330" y="16123544"/>
            <a:ext cx="678071" cy="56425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пункты копия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74291" y="16134568"/>
            <a:ext cx="17400281" cy="558802"/>
          </a:xfrm>
          <a:prstGeom prst="rect">
            <a:avLst/>
          </a:prstGeom>
        </p:spPr>
        <p:txBody>
          <a:bodyPr lIns="50800" tIns="50800" rIns="50800" bIns="50800" anchor="ctr"/>
          <a:lstStyle>
            <a:lvl1pPr defTabSz="3065984">
              <a:defRPr sz="3000">
                <a:solidFill>
                  <a:srgbClr val="939FC1"/>
                </a:solidFill>
              </a:defRPr>
            </a:lvl1pPr>
            <a:lvl2pPr defTabSz="3065984">
              <a:defRPr sz="3000">
                <a:solidFill>
                  <a:srgbClr val="939FC1"/>
                </a:solidFill>
              </a:defRPr>
            </a:lvl2pPr>
            <a:lvl3pPr defTabSz="3065984">
              <a:defRPr sz="3000">
                <a:solidFill>
                  <a:srgbClr val="939FC1"/>
                </a:solidFill>
              </a:defRPr>
            </a:lvl3pPr>
            <a:lvl4pPr defTabSz="3065984">
              <a:defRPr sz="3000">
                <a:solidFill>
                  <a:srgbClr val="939FC1"/>
                </a:solidFill>
              </a:defRPr>
            </a:lvl4pPr>
            <a:lvl5pPr defTabSz="3065984">
              <a:defRPr sz="3000">
                <a:solidFill>
                  <a:srgbClr val="939FC1"/>
                </a:solidFill>
              </a:defRPr>
            </a:lvl5pPr>
          </a:lstStyle>
          <a:p>
            <a:r>
              <a:t>Название раздела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|"/>
          <p:cNvSpPr txBox="1"/>
          <p:nvPr/>
        </p:nvSpPr>
        <p:spPr>
          <a:xfrm>
            <a:off x="2050245" y="16134568"/>
            <a:ext cx="21327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39FC1"/>
                </a:solidFill>
              </a:defRPr>
            </a:lvl1pPr>
          </a:lstStyle>
          <a:p>
            <a:r>
              <a:t>|</a:t>
            </a:r>
          </a:p>
        </p:txBody>
      </p:sp>
      <p:sp>
        <p:nvSpPr>
          <p:cNvPr id="36" name="Введите сюда пункты списка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320799" y="3016350"/>
            <a:ext cx="10623603" cy="12567940"/>
          </a:xfrm>
          <a:prstGeom prst="rect">
            <a:avLst/>
          </a:prstGeom>
        </p:spPr>
        <p:txBody>
          <a:bodyPr lIns="50800" tIns="50800" rIns="50800" bIns="50800"/>
          <a:lstStyle>
            <a:lvl1pPr marL="1071032" indent="-931332" defTabSz="3065984">
              <a:lnSpc>
                <a:spcPct val="90000"/>
              </a:lnSpc>
              <a:spcBef>
                <a:spcPts val="5600"/>
              </a:spcBef>
              <a:buClr>
                <a:srgbClr val="460886"/>
              </a:buClr>
              <a:buSzPct val="200000"/>
              <a:buFont typeface="Times New Roman"/>
              <a:buChar char="•"/>
              <a:defRPr>
                <a:solidFill>
                  <a:srgbClr val="000000"/>
                </a:solidFill>
              </a:defRPr>
            </a:lvl1pPr>
          </a:lstStyle>
          <a:p>
            <a:r>
              <a:t>Введите сюда пункты списка</a:t>
            </a:r>
          </a:p>
        </p:txBody>
      </p:sp>
      <p:pic>
        <p:nvPicPr>
          <p:cNvPr id="37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40" y="15406644"/>
            <a:ext cx="3898902" cy="1535194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Прямоугольник 15"/>
          <p:cNvSpPr/>
          <p:nvPr/>
        </p:nvSpPr>
        <p:spPr>
          <a:xfrm>
            <a:off x="-10767" y="298605"/>
            <a:ext cx="24405534" cy="2167467"/>
          </a:xfrm>
          <a:prstGeom prst="rect">
            <a:avLst/>
          </a:prstGeom>
          <a:gradFill>
            <a:gsLst>
              <a:gs pos="2000">
                <a:srgbClr val="4C048C"/>
              </a:gs>
              <a:gs pos="51000">
                <a:srgbClr val="370366"/>
              </a:gs>
              <a:gs pos="79000">
                <a:srgbClr val="220240"/>
              </a:gs>
              <a:gs pos="100000">
                <a:srgbClr val="4C048C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tIns="91439" bIns="91439" anchor="ctr"/>
          <a:lstStyle/>
          <a:p>
            <a:pPr defTabSz="2299546">
              <a:defRPr sz="110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/>
          </a:p>
        </p:txBody>
      </p:sp>
      <p:sp>
        <p:nvSpPr>
          <p:cNvPr id="3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538255" y="461958"/>
            <a:ext cx="21971001" cy="1840761"/>
          </a:xfrm>
          <a:prstGeom prst="rect">
            <a:avLst/>
          </a:prstGeom>
        </p:spPr>
        <p:txBody>
          <a:bodyPr anchor="t"/>
          <a:lstStyle>
            <a:lvl1pPr algn="ctr">
              <a:defRPr sz="10600" spc="-210"/>
            </a:lvl1pPr>
          </a:lstStyle>
          <a:p>
            <a:r>
              <a:t>Заголовок слайда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53905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74291" y="16134568"/>
            <a:ext cx="17400281" cy="558802"/>
          </a:xfrm>
          <a:prstGeom prst="rect">
            <a:avLst/>
          </a:prstGeom>
        </p:spPr>
        <p:txBody>
          <a:bodyPr lIns="50800" tIns="50800" rIns="50800" bIns="50800" anchor="ctr"/>
          <a:lstStyle>
            <a:lvl1pPr defTabSz="3065984">
              <a:defRPr sz="3000">
                <a:solidFill>
                  <a:srgbClr val="939FC1"/>
                </a:solidFill>
              </a:defRPr>
            </a:lvl1pPr>
            <a:lvl2pPr defTabSz="3065984">
              <a:defRPr sz="3000">
                <a:solidFill>
                  <a:srgbClr val="939FC1"/>
                </a:solidFill>
              </a:defRPr>
            </a:lvl2pPr>
            <a:lvl3pPr defTabSz="3065984">
              <a:defRPr sz="3000">
                <a:solidFill>
                  <a:srgbClr val="939FC1"/>
                </a:solidFill>
              </a:defRPr>
            </a:lvl3pPr>
            <a:lvl4pPr defTabSz="3065984">
              <a:defRPr sz="3000">
                <a:solidFill>
                  <a:srgbClr val="939FC1"/>
                </a:solidFill>
              </a:defRPr>
            </a:lvl4pPr>
            <a:lvl5pPr defTabSz="3065984">
              <a:defRPr sz="3000">
                <a:solidFill>
                  <a:srgbClr val="939FC1"/>
                </a:solidFill>
              </a:defRPr>
            </a:lvl5pPr>
          </a:lstStyle>
          <a:p>
            <a:r>
              <a:t>Название раздела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|"/>
          <p:cNvSpPr txBox="1"/>
          <p:nvPr/>
        </p:nvSpPr>
        <p:spPr>
          <a:xfrm>
            <a:off x="2050245" y="16134568"/>
            <a:ext cx="21327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39FC1"/>
                </a:solidFill>
              </a:defRPr>
            </a:lvl1pPr>
          </a:lstStyle>
          <a:p>
            <a:r>
              <a:t>|</a:t>
            </a:r>
          </a:p>
        </p:txBody>
      </p:sp>
      <p:pic>
        <p:nvPicPr>
          <p:cNvPr id="24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40" y="15406644"/>
            <a:ext cx="3898902" cy="1535194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Прямоугольник 15"/>
          <p:cNvSpPr/>
          <p:nvPr/>
        </p:nvSpPr>
        <p:spPr>
          <a:xfrm>
            <a:off x="-10767" y="251211"/>
            <a:ext cx="24405534" cy="2167467"/>
          </a:xfrm>
          <a:prstGeom prst="rect">
            <a:avLst/>
          </a:prstGeom>
          <a:gradFill>
            <a:gsLst>
              <a:gs pos="2000">
                <a:srgbClr val="4C048C"/>
              </a:gs>
              <a:gs pos="51000">
                <a:srgbClr val="370366"/>
              </a:gs>
              <a:gs pos="79000">
                <a:srgbClr val="220240"/>
              </a:gs>
              <a:gs pos="100000">
                <a:srgbClr val="4C048C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tIns="91439" bIns="91439" anchor="ctr"/>
          <a:lstStyle/>
          <a:p>
            <a:pPr defTabSz="2299546">
              <a:defRPr sz="110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/>
          </a:p>
        </p:txBody>
      </p:sp>
      <p:sp>
        <p:nvSpPr>
          <p:cNvPr id="26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457962"/>
            <a:ext cx="21971000" cy="1753965"/>
          </a:xfrm>
          <a:prstGeom prst="rect">
            <a:avLst/>
          </a:prstGeom>
        </p:spPr>
        <p:txBody>
          <a:bodyPr anchor="t"/>
          <a:lstStyle>
            <a:lvl1pPr algn="ctr">
              <a:defRPr sz="10600" spc="-210"/>
            </a:lvl1pPr>
          </a:lstStyle>
          <a:p>
            <a:r>
              <a:t>Заголовок слайда</a:t>
            </a:r>
          </a:p>
        </p:txBody>
      </p:sp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596153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дел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3048378" y="6299200"/>
            <a:ext cx="20129502" cy="4648200"/>
          </a:xfrm>
          <a:prstGeom prst="rect">
            <a:avLst/>
          </a:prstGeom>
        </p:spPr>
        <p:txBody>
          <a:bodyPr anchor="ctr"/>
          <a:lstStyle>
            <a:lvl1pPr>
              <a:defRPr spc="-288">
                <a:solidFill>
                  <a:srgbClr val="460886"/>
                </a:solidFill>
              </a:defRPr>
            </a:lvl1pPr>
          </a:lstStyle>
          <a:p>
            <a:r>
              <a:t>Заголовок раздела</a:t>
            </a:r>
          </a:p>
        </p:txBody>
      </p:sp>
      <p:pic>
        <p:nvPicPr>
          <p:cNvPr id="61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40" y="15406644"/>
            <a:ext cx="3898902" cy="1535194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54321" y="14414501"/>
            <a:ext cx="538089" cy="5588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73523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08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.png" descr="Vec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19843" y="-2246616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Заголовок презентации"/>
          <p:cNvSpPr txBox="1">
            <a:spLocks noGrp="1"/>
          </p:cNvSpPr>
          <p:nvPr>
            <p:ph type="title"/>
          </p:nvPr>
        </p:nvSpPr>
        <p:spPr>
          <a:xfrm>
            <a:off x="3049716" y="3110169"/>
            <a:ext cx="20130363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 err="1"/>
              <a:t>Заголовок</a:t>
            </a:r>
            <a:r>
              <a:rPr dirty="0"/>
              <a:t> </a:t>
            </a:r>
            <a:r>
              <a:rPr dirty="0" err="1"/>
              <a:t>презентации</a:t>
            </a:r>
            <a:endParaRPr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054873" y="7758368"/>
            <a:ext cx="20120049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 err="1"/>
              <a:t>Подзаголовок</a:t>
            </a:r>
            <a:r>
              <a:rPr dirty="0"/>
              <a:t> </a:t>
            </a:r>
            <a:r>
              <a:rPr dirty="0" err="1"/>
              <a:t>презентации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4462" y="14779753"/>
            <a:ext cx="522580" cy="4411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734577"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</p:sldLayoutIdLst>
  <p:transition spd="med"/>
  <p:txStyles>
    <p:titleStyle>
      <a:lvl1pPr marL="0" marR="0" indent="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1pPr>
      <a:lvl2pPr marL="0" marR="0" indent="4572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1pPr>
      <a:lvl2pPr marL="0" marR="0" indent="4572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2pPr>
      <a:lvl3pPr marL="0" marR="0" indent="9144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3pPr>
      <a:lvl4pPr marL="0" marR="0" indent="13716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4pPr>
      <a:lvl5pPr marL="0" marR="0" indent="18288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5pPr>
      <a:lvl6pPr marL="0" marR="0" indent="22860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Школы — ассоциированные партнеры «Сириуса»…"/>
          <p:cNvSpPr txBox="1">
            <a:spLocks noGrp="1"/>
          </p:cNvSpPr>
          <p:nvPr>
            <p:ph type="ctrTitle"/>
          </p:nvPr>
        </p:nvSpPr>
        <p:spPr>
          <a:xfrm>
            <a:off x="3816537" y="4386943"/>
            <a:ext cx="20829390" cy="529038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sz="11500" kern="1200" dirty="0" err="1">
                <a:solidFill>
                  <a:schemeClr val="bg1"/>
                </a:solidFill>
              </a:rPr>
              <a:t>Школы</a:t>
            </a:r>
            <a:r>
              <a:rPr lang="ru-RU" sz="11500" dirty="0">
                <a:solidFill>
                  <a:srgbClr val="56257D"/>
                </a:solidFill>
              </a:rPr>
              <a:t> </a:t>
            </a:r>
            <a:r>
              <a:rPr lang="ru-RU" sz="11500" dirty="0">
                <a:solidFill>
                  <a:schemeClr val="bg1"/>
                </a:solidFill>
              </a:rPr>
              <a:t>–</a:t>
            </a:r>
            <a:r>
              <a:rPr lang="ru-RU" sz="11500" dirty="0">
                <a:solidFill>
                  <a:srgbClr val="56257D"/>
                </a:solidFill>
              </a:rPr>
              <a:t> </a:t>
            </a:r>
            <a:r>
              <a:rPr sz="11500" kern="1200" dirty="0" err="1">
                <a:solidFill>
                  <a:schemeClr val="bg1"/>
                </a:solidFill>
              </a:rPr>
              <a:t>ассоциированные</a:t>
            </a:r>
            <a:r>
              <a:rPr sz="11500" kern="1200" dirty="0">
                <a:solidFill>
                  <a:schemeClr val="bg1"/>
                </a:solidFill>
              </a:rPr>
              <a:t> </a:t>
            </a:r>
            <a:r>
              <a:rPr sz="11500" kern="1200" dirty="0" err="1">
                <a:solidFill>
                  <a:schemeClr val="bg1"/>
                </a:solidFill>
              </a:rPr>
              <a:t>партнеры</a:t>
            </a:r>
            <a:r>
              <a:rPr sz="11500" kern="1200" dirty="0">
                <a:solidFill>
                  <a:schemeClr val="bg1"/>
                </a:solidFill>
              </a:rPr>
              <a:t> «</a:t>
            </a:r>
            <a:r>
              <a:rPr sz="11500" kern="1200" dirty="0" err="1">
                <a:solidFill>
                  <a:schemeClr val="bg1"/>
                </a:solidFill>
              </a:rPr>
              <a:t>Сириуса</a:t>
            </a:r>
            <a:r>
              <a:rPr sz="11500" kern="12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43572" y="10506362"/>
            <a:ext cx="130968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kern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2024/2025 учебный год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Календарь курс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23550">
              <a:defRPr sz="10692" b="1" spc="-212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Календарь курсов</a:t>
            </a:r>
          </a:p>
        </p:txBody>
      </p:sp>
      <p:pic>
        <p:nvPicPr>
          <p:cNvPr id="220" name="Изображение" descr="Изображение"/>
          <p:cNvPicPr>
            <a:picLocks noChangeAspect="1"/>
          </p:cNvPicPr>
          <p:nvPr/>
        </p:nvPicPr>
        <p:blipFill>
          <a:blip r:embed="rId2"/>
          <a:srcRect l="4496" t="58345" r="3384" b="20763"/>
          <a:stretch>
            <a:fillRect/>
          </a:stretch>
        </p:blipFill>
        <p:spPr>
          <a:xfrm>
            <a:off x="1035928" y="6544835"/>
            <a:ext cx="22584653" cy="2648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Изображение" descr="Изображение"/>
          <p:cNvPicPr>
            <a:picLocks noChangeAspect="1"/>
          </p:cNvPicPr>
          <p:nvPr/>
        </p:nvPicPr>
        <p:blipFill>
          <a:blip r:embed="rId2"/>
          <a:srcRect l="3825" t="30795" r="3391" b="47213"/>
          <a:stretch>
            <a:fillRect/>
          </a:stretch>
        </p:blipFill>
        <p:spPr>
          <a:xfrm>
            <a:off x="871407" y="4025381"/>
            <a:ext cx="22747432" cy="278806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Прямоугольник"/>
          <p:cNvSpPr/>
          <p:nvPr/>
        </p:nvSpPr>
        <p:spPr>
          <a:xfrm>
            <a:off x="-28335" y="4742734"/>
            <a:ext cx="13866431" cy="531509"/>
          </a:xfrm>
          <a:prstGeom prst="rect">
            <a:avLst/>
          </a:prstGeom>
          <a:gradFill>
            <a:gsLst>
              <a:gs pos="0">
                <a:srgbClr val="FFFFFF">
                  <a:alpha val="59889"/>
                </a:srgbClr>
              </a:gs>
              <a:gs pos="100000">
                <a:srgbClr val="FFFFFF">
                  <a:alpha val="5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037989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23" name="Изображение" descr="Изображение"/>
          <p:cNvPicPr>
            <a:picLocks noChangeAspect="1"/>
          </p:cNvPicPr>
          <p:nvPr/>
        </p:nvPicPr>
        <p:blipFill>
          <a:blip r:embed="rId2"/>
          <a:srcRect l="3569" t="53522" r="3569" b="40479"/>
          <a:stretch>
            <a:fillRect/>
          </a:stretch>
        </p:blipFill>
        <p:spPr>
          <a:xfrm>
            <a:off x="808701" y="3325408"/>
            <a:ext cx="22766436" cy="76035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Прямоугольник"/>
          <p:cNvSpPr/>
          <p:nvPr/>
        </p:nvSpPr>
        <p:spPr>
          <a:xfrm>
            <a:off x="-28335" y="5931156"/>
            <a:ext cx="13866431" cy="834431"/>
          </a:xfrm>
          <a:prstGeom prst="rect">
            <a:avLst/>
          </a:prstGeom>
          <a:gradFill>
            <a:gsLst>
              <a:gs pos="0">
                <a:srgbClr val="FFFFFF">
                  <a:alpha val="59889"/>
                </a:srgbClr>
              </a:gs>
              <a:gs pos="100000">
                <a:srgbClr val="FFFFFF">
                  <a:alpha val="5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037989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5" name="Прямоугольник"/>
          <p:cNvSpPr/>
          <p:nvPr/>
        </p:nvSpPr>
        <p:spPr>
          <a:xfrm>
            <a:off x="-28335" y="8554530"/>
            <a:ext cx="13866431" cy="531508"/>
          </a:xfrm>
          <a:prstGeom prst="rect">
            <a:avLst/>
          </a:prstGeom>
          <a:gradFill>
            <a:gsLst>
              <a:gs pos="0">
                <a:srgbClr val="FFFFFF">
                  <a:alpha val="59889"/>
                </a:srgbClr>
              </a:gs>
              <a:gs pos="100000">
                <a:srgbClr val="FFFFFF">
                  <a:alpha val="5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037989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6" name="Прямоугольник"/>
          <p:cNvSpPr/>
          <p:nvPr/>
        </p:nvSpPr>
        <p:spPr>
          <a:xfrm>
            <a:off x="-28335" y="7268364"/>
            <a:ext cx="13866431" cy="531509"/>
          </a:xfrm>
          <a:prstGeom prst="rect">
            <a:avLst/>
          </a:prstGeom>
          <a:gradFill>
            <a:gsLst>
              <a:gs pos="0">
                <a:srgbClr val="FFFFFF">
                  <a:alpha val="59889"/>
                </a:srgbClr>
              </a:gs>
              <a:gs pos="100000">
                <a:srgbClr val="FFFFFF">
                  <a:alpha val="5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037989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29" name="Сгруппировать"/>
          <p:cNvGrpSpPr/>
          <p:nvPr/>
        </p:nvGrpSpPr>
        <p:grpSpPr>
          <a:xfrm>
            <a:off x="772281" y="4742734"/>
            <a:ext cx="4928377" cy="4928377"/>
            <a:chOff x="0" y="0"/>
            <a:chExt cx="4928375" cy="4928375"/>
          </a:xfrm>
        </p:grpSpPr>
        <p:pic>
          <p:nvPicPr>
            <p:cNvPr id="227" name="qr (5).png" descr="qr (5)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928376" cy="4928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rcRect r="5288"/>
            <a:stretch>
              <a:fillRect/>
            </a:stretch>
          </p:blipFill>
          <p:spPr>
            <a:xfrm>
              <a:off x="1814897" y="1869637"/>
              <a:ext cx="1229315" cy="118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0" name="17 700 000"/>
          <p:cNvSpPr/>
          <p:nvPr/>
        </p:nvSpPr>
        <p:spPr>
          <a:xfrm>
            <a:off x="6897132" y="9344016"/>
            <a:ext cx="10795001" cy="520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574886">
              <a:lnSpc>
                <a:spcPts val="8600"/>
              </a:lnSpc>
              <a:tabLst>
                <a:tab pos="4927600" algn="l"/>
              </a:tabLst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rPr>
                <a:solidFill>
                  <a:srgbClr val="FEFEFE"/>
                </a:solidFill>
              </a:rPr>
              <a:t>	</a:t>
            </a:r>
          </a:p>
          <a:p>
            <a:pPr algn="l" defTabSz="734577">
              <a:lnSpc>
                <a:spcPts val="12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12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12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12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12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289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rPr>
                <a:solidFill>
                  <a:srgbClr val="8146AE"/>
                </a:solidFill>
              </a:rPr>
              <a:t>17 700 000</a:t>
            </a:r>
          </a:p>
        </p:txBody>
      </p:sp>
      <p:sp>
        <p:nvSpPr>
          <p:cNvPr id="231" name="решено упражнений"/>
          <p:cNvSpPr/>
          <p:nvPr/>
        </p:nvSpPr>
        <p:spPr>
          <a:xfrm>
            <a:off x="14259101" y="13365012"/>
            <a:ext cx="8854340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734577">
              <a:lnSpc>
                <a:spcPts val="8100"/>
              </a:lnSpc>
              <a:defRPr sz="7400"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pPr>
              <a:defRPr sz="5200"/>
            </a:pPr>
            <a:r>
              <a:rPr sz="7400"/>
              <a:t> решено упражнений</a:t>
            </a:r>
          </a:p>
        </p:txBody>
      </p:sp>
      <p:sp>
        <p:nvSpPr>
          <p:cNvPr id="232" name="370 000"/>
          <p:cNvSpPr/>
          <p:nvPr/>
        </p:nvSpPr>
        <p:spPr>
          <a:xfrm>
            <a:off x="6937195" y="8816826"/>
            <a:ext cx="7620001" cy="330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734577">
              <a:lnSpc>
                <a:spcPts val="28900"/>
              </a:lnSpc>
              <a:defRPr sz="11000">
                <a:solidFill>
                  <a:srgbClr val="8146AE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370 000</a:t>
            </a:r>
          </a:p>
        </p:txBody>
      </p:sp>
      <p:sp>
        <p:nvSpPr>
          <p:cNvPr id="233" name="учеников"/>
          <p:cNvSpPr txBox="1"/>
          <p:nvPr/>
        </p:nvSpPr>
        <p:spPr>
          <a:xfrm>
            <a:off x="12773336" y="10830664"/>
            <a:ext cx="3989097" cy="122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4886">
              <a:lnSpc>
                <a:spcPts val="8600"/>
              </a:lnSpc>
              <a:tabLst>
                <a:tab pos="4927600" algn="l"/>
              </a:tabLst>
              <a:defRPr sz="7400"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pPr>
              <a:defRPr sz="5200"/>
            </a:pPr>
            <a:r>
              <a:rPr sz="7400"/>
              <a:t>учеников</a:t>
            </a:r>
          </a:p>
        </p:txBody>
      </p:sp>
      <p:sp>
        <p:nvSpPr>
          <p:cNvPr id="234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pic>
        <p:nvPicPr>
          <p:cNvPr id="235" name="профФинальная страница.png" descr="профФинальная страниц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603" y="10591413"/>
            <a:ext cx="4353322" cy="370758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Продолжение…"/>
          <p:cNvSpPr txBox="1">
            <a:spLocks noGrp="1"/>
          </p:cNvSpPr>
          <p:nvPr>
            <p:ph type="title"/>
          </p:nvPr>
        </p:nvSpPr>
        <p:spPr>
          <a:xfrm>
            <a:off x="2585530" y="5249800"/>
            <a:ext cx="20592348" cy="5697600"/>
          </a:xfrm>
          <a:prstGeom prst="rect">
            <a:avLst/>
          </a:prstGeom>
        </p:spPr>
        <p:txBody>
          <a:bodyPr/>
          <a:lstStyle>
            <a:lvl1pPr defTabSz="2974618">
              <a:defRPr sz="13959" spc="-296"/>
            </a:lvl1pPr>
          </a:lstStyle>
          <a:p>
            <a:r>
              <a:rPr dirty="0" err="1" smtClean="0"/>
              <a:t>Проект</a:t>
            </a:r>
            <a:r>
              <a:rPr dirty="0" smtClean="0"/>
              <a:t> </a:t>
            </a:r>
            <a:r>
              <a:rPr lang="ru-RU" dirty="0" smtClean="0"/>
              <a:t>"</a:t>
            </a:r>
            <a:r>
              <a:rPr dirty="0" err="1" smtClean="0"/>
              <a:t>Школы</a:t>
            </a:r>
            <a:r>
              <a:rPr dirty="0" smtClean="0"/>
              <a:t> </a:t>
            </a:r>
            <a:r>
              <a:rPr dirty="0"/>
              <a:t>— </a:t>
            </a:r>
            <a:r>
              <a:rPr dirty="0" err="1"/>
              <a:t>Ассоциированные</a:t>
            </a:r>
            <a:r>
              <a:rPr dirty="0"/>
              <a:t> </a:t>
            </a:r>
            <a:r>
              <a:rPr dirty="0" err="1"/>
              <a:t>партнёры</a:t>
            </a:r>
            <a:r>
              <a:rPr dirty="0"/>
              <a:t> «</a:t>
            </a:r>
            <a:r>
              <a:rPr dirty="0" err="1"/>
              <a:t>Сириуса</a:t>
            </a:r>
            <a:r>
              <a:rPr dirty="0"/>
              <a:t>»</a:t>
            </a:r>
            <a:r>
              <a:rPr lang="ru-RU" dirty="0"/>
              <a:t>"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Миссия и цел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Развитие Проекта</a:t>
            </a:r>
            <a:endParaRPr dirty="0"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60268" y="16129001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21" name="Развитие Проекта"/>
          <p:cNvSpPr txBox="1"/>
          <p:nvPr/>
        </p:nvSpPr>
        <p:spPr>
          <a:xfrm>
            <a:off x="2674291" y="16134568"/>
            <a:ext cx="17400281" cy="55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indent="317500"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lang="ru-RU" dirty="0"/>
              <a:t>О Проекте</a:t>
            </a:r>
            <a:endParaRPr dirty="0"/>
          </a:p>
        </p:txBody>
      </p:sp>
      <p:sp>
        <p:nvSpPr>
          <p:cNvPr id="4" name="Номер слайда">
            <a:extLst>
              <a:ext uri="{FF2B5EF4-FFF2-40B4-BE49-F238E27FC236}">
                <a16:creationId xmlns="" xmlns:a16="http://schemas.microsoft.com/office/drawing/2014/main" id="{09DEF1B7-AF3B-8BAC-1A3E-7DFE425515ED}"/>
              </a:ext>
            </a:extLst>
          </p:cNvPr>
          <p:cNvSpPr txBox="1">
            <a:spLocks/>
          </p:cNvSpPr>
          <p:nvPr/>
        </p:nvSpPr>
        <p:spPr>
          <a:xfrm>
            <a:off x="1259510" y="16128218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7345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939FC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Снимок экрана 2024-10-01 в 12.10.51.png" descr="Снимок экрана 2024-10-01 в 12.10.51.png">
            <a:extLst>
              <a:ext uri="{FF2B5EF4-FFF2-40B4-BE49-F238E27FC236}">
                <a16:creationId xmlns="" xmlns:a16="http://schemas.microsoft.com/office/drawing/2014/main" id="{E310F54D-41AD-3907-821E-F1CD3A2C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461" y="8574451"/>
            <a:ext cx="11599419" cy="693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Снимок экрана 2024-10-07 в 23.36.28.png" descr="Снимок экрана 2024-10-07 в 23.36.28.png">
            <a:extLst>
              <a:ext uri="{FF2B5EF4-FFF2-40B4-BE49-F238E27FC236}">
                <a16:creationId xmlns="" xmlns:a16="http://schemas.microsoft.com/office/drawing/2014/main" id="{E6E97F82-E639-9E62-E0B9-8B435DED4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63" y="2878928"/>
            <a:ext cx="11599419" cy="67735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2024–2025гг">
            <a:extLst>
              <a:ext uri="{FF2B5EF4-FFF2-40B4-BE49-F238E27FC236}">
                <a16:creationId xmlns="" xmlns:a16="http://schemas.microsoft.com/office/drawing/2014/main" id="{A0DD555D-1F2E-CCAB-16A9-BC57301C2E1D}"/>
              </a:ext>
            </a:extLst>
          </p:cNvPr>
          <p:cNvSpPr/>
          <p:nvPr/>
        </p:nvSpPr>
        <p:spPr>
          <a:xfrm>
            <a:off x="6336484" y="13893605"/>
            <a:ext cx="5106977" cy="2116667"/>
          </a:xfrm>
          <a:prstGeom prst="roundRect">
            <a:avLst>
              <a:gd name="adj" fmla="val 14365"/>
            </a:avLst>
          </a:prstGeom>
          <a:solidFill>
            <a:srgbClr val="460886"/>
          </a:solidFill>
          <a:ln w="50800">
            <a:solidFill>
              <a:srgbClr val="46088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2024–2025гг</a:t>
            </a:r>
          </a:p>
        </p:txBody>
      </p:sp>
      <p:sp>
        <p:nvSpPr>
          <p:cNvPr id="8" name="Линия">
            <a:extLst>
              <a:ext uri="{FF2B5EF4-FFF2-40B4-BE49-F238E27FC236}">
                <a16:creationId xmlns="" xmlns:a16="http://schemas.microsoft.com/office/drawing/2014/main" id="{C7422E66-820D-09D3-1CCB-EE92DE9A9A60}"/>
              </a:ext>
            </a:extLst>
          </p:cNvPr>
          <p:cNvSpPr/>
          <p:nvPr/>
        </p:nvSpPr>
        <p:spPr>
          <a:xfrm flipV="1">
            <a:off x="2637502" y="2643791"/>
            <a:ext cx="19727973" cy="13265663"/>
          </a:xfrm>
          <a:prstGeom prst="line">
            <a:avLst/>
          </a:prstGeom>
          <a:ln w="127000">
            <a:solidFill>
              <a:srgbClr val="460886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BDF7671-A54A-9583-B870-AF67D4AE8FF7}"/>
              </a:ext>
            </a:extLst>
          </p:cNvPr>
          <p:cNvSpPr txBox="1"/>
          <p:nvPr/>
        </p:nvSpPr>
        <p:spPr>
          <a:xfrm>
            <a:off x="16570849" y="6824888"/>
            <a:ext cx="7007445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460886"/>
                </a:solidFill>
              </a:rPr>
              <a:t>Более 200 школ из 44 регионов</a:t>
            </a:r>
          </a:p>
        </p:txBody>
      </p:sp>
      <p:sp>
        <p:nvSpPr>
          <p:cNvPr id="11" name="2023–2024гг">
            <a:extLst>
              <a:ext uri="{FF2B5EF4-FFF2-40B4-BE49-F238E27FC236}">
                <a16:creationId xmlns="" xmlns:a16="http://schemas.microsoft.com/office/drawing/2014/main" id="{34721301-D14F-86DA-22B7-FFFA44720DE4}"/>
              </a:ext>
            </a:extLst>
          </p:cNvPr>
          <p:cNvSpPr/>
          <p:nvPr/>
        </p:nvSpPr>
        <p:spPr>
          <a:xfrm>
            <a:off x="335444" y="8906007"/>
            <a:ext cx="5106977" cy="2116667"/>
          </a:xfrm>
          <a:prstGeom prst="roundRect">
            <a:avLst>
              <a:gd name="adj" fmla="val 14365"/>
            </a:avLst>
          </a:prstGeom>
          <a:solidFill>
            <a:srgbClr val="460886"/>
          </a:solidFill>
          <a:ln w="50800">
            <a:solidFill>
              <a:srgbClr val="46088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2023–2024гг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7DCB9D-734B-045E-FA68-24C9C49FCD98}"/>
              </a:ext>
            </a:extLst>
          </p:cNvPr>
          <p:cNvSpPr txBox="1"/>
          <p:nvPr/>
        </p:nvSpPr>
        <p:spPr>
          <a:xfrm>
            <a:off x="12192000" y="3423908"/>
            <a:ext cx="5932428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spc="0" normalizeH="0" baseline="0" dirty="0">
                <a:ln>
                  <a:noFill/>
                </a:ln>
                <a:solidFill>
                  <a:srgbClr val="460886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38 школ </a:t>
            </a:r>
          </a:p>
          <a:p>
            <a:pPr marL="0" marR="0" indent="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spc="0" normalizeH="0" baseline="0" dirty="0">
                <a:ln>
                  <a:noFill/>
                </a:ln>
                <a:solidFill>
                  <a:srgbClr val="460886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из 14 регионов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A2833F3-625A-14F1-A4DF-6442E2DEB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Миссия: воспитание научно-технических кадров для региональной экономики.">
            <a:extLst>
              <a:ext uri="{FF2B5EF4-FFF2-40B4-BE49-F238E27FC236}">
                <a16:creationId xmlns="" xmlns:a16="http://schemas.microsoft.com/office/drawing/2014/main" id="{254BB30C-8C00-91E9-4208-D3A4804434A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028536" y="873484"/>
            <a:ext cx="9833835" cy="12573001"/>
          </a:xfrm>
          <a:prstGeom prst="rect">
            <a:avLst/>
          </a:prstGeom>
        </p:spPr>
        <p:txBody>
          <a:bodyPr/>
          <a:lstStyle>
            <a:lvl1pPr defTabSz="2438338">
              <a:spcBef>
                <a:spcPts val="4000"/>
              </a:spcBef>
              <a:defRPr sz="6000"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rPr b="1" dirty="0" err="1">
                <a:solidFill>
                  <a:srgbClr val="460886"/>
                </a:solidFill>
              </a:rPr>
              <a:t>Миссия</a:t>
            </a:r>
            <a:r>
              <a:rPr b="1" dirty="0">
                <a:solidFill>
                  <a:srgbClr val="460886"/>
                </a:solidFill>
              </a:rPr>
              <a:t>: </a:t>
            </a:r>
            <a:r>
              <a:rPr dirty="0" err="1">
                <a:solidFill>
                  <a:schemeClr val="tx1"/>
                </a:solidFill>
              </a:rPr>
              <a:t>воспитание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научно-технических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кадров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для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региональной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экономики</a:t>
            </a:r>
            <a:r>
              <a:rPr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7" name="Миссия и цель">
            <a:extLst>
              <a:ext uri="{FF2B5EF4-FFF2-40B4-BE49-F238E27FC236}">
                <a16:creationId xmlns="" xmlns:a16="http://schemas.microsoft.com/office/drawing/2014/main" id="{14905D6B-1102-31CA-AA9A-336D05BAFD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Миссия и цель</a:t>
            </a:r>
          </a:p>
        </p:txBody>
      </p:sp>
      <p:sp>
        <p:nvSpPr>
          <p:cNvPr id="118" name="Номер слайда">
            <a:extLst>
              <a:ext uri="{FF2B5EF4-FFF2-40B4-BE49-F238E27FC236}">
                <a16:creationId xmlns="" xmlns:a16="http://schemas.microsoft.com/office/drawing/2014/main" id="{2BFDBCD5-F51A-0ECE-5A71-CE79DDB0D02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60268" y="16129001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19" name="image5.jpeg" descr="image5.jpeg">
            <a:extLst>
              <a:ext uri="{FF2B5EF4-FFF2-40B4-BE49-F238E27FC236}">
                <a16:creationId xmlns="" xmlns:a16="http://schemas.microsoft.com/office/drawing/2014/main" id="{8D18CD6A-2F1E-C4AD-B2A4-50B8673DF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73" y="3826241"/>
            <a:ext cx="12210985" cy="915823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Цель: создание сети ведущих образовательных организаций, реализующих системное углубленное естественно-научное образование.">
            <a:extLst>
              <a:ext uri="{FF2B5EF4-FFF2-40B4-BE49-F238E27FC236}">
                <a16:creationId xmlns="" xmlns:a16="http://schemas.microsoft.com/office/drawing/2014/main" id="{D1A0862D-DF7A-506A-672F-B2CCA9CDAD16}"/>
              </a:ext>
            </a:extLst>
          </p:cNvPr>
          <p:cNvSpPr txBox="1"/>
          <p:nvPr/>
        </p:nvSpPr>
        <p:spPr>
          <a:xfrm>
            <a:off x="1028536" y="9490832"/>
            <a:ext cx="9248259" cy="5597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algn="l" defTabSz="2438338">
              <a:lnSpc>
                <a:spcPct val="90000"/>
              </a:lnSpc>
              <a:spcBef>
                <a:spcPts val="4000"/>
              </a:spcBef>
              <a:defRPr sz="6000"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rPr b="1" dirty="0" err="1">
                <a:solidFill>
                  <a:srgbClr val="460886"/>
                </a:solidFill>
              </a:rPr>
              <a:t>Цель</a:t>
            </a:r>
            <a:r>
              <a:rPr b="1" dirty="0">
                <a:solidFill>
                  <a:srgbClr val="460886"/>
                </a:solidFill>
              </a:rPr>
              <a:t>: </a:t>
            </a:r>
            <a:r>
              <a:rPr dirty="0" err="1"/>
              <a:t>создание</a:t>
            </a:r>
            <a:r>
              <a:rPr dirty="0"/>
              <a:t> </a:t>
            </a:r>
            <a:r>
              <a:rPr dirty="0" err="1"/>
              <a:t>сети</a:t>
            </a:r>
            <a:r>
              <a:rPr dirty="0"/>
              <a:t> </a:t>
            </a:r>
            <a:r>
              <a:rPr dirty="0" err="1"/>
              <a:t>ведущих</a:t>
            </a:r>
            <a:r>
              <a:rPr dirty="0"/>
              <a:t> </a:t>
            </a:r>
            <a:r>
              <a:rPr dirty="0" err="1"/>
              <a:t>образовательных</a:t>
            </a:r>
            <a:r>
              <a:rPr dirty="0"/>
              <a:t> </a:t>
            </a:r>
            <a:r>
              <a:rPr dirty="0" err="1"/>
              <a:t>организаций</a:t>
            </a:r>
            <a:r>
              <a:rPr dirty="0"/>
              <a:t>, </a:t>
            </a:r>
            <a:r>
              <a:rPr dirty="0" err="1"/>
              <a:t>реализующих</a:t>
            </a:r>
            <a:r>
              <a:rPr dirty="0"/>
              <a:t> </a:t>
            </a:r>
            <a:r>
              <a:rPr dirty="0" err="1"/>
              <a:t>системное</a:t>
            </a:r>
            <a:r>
              <a:rPr dirty="0"/>
              <a:t> </a:t>
            </a:r>
            <a:r>
              <a:rPr dirty="0" err="1"/>
              <a:t>углубленное</a:t>
            </a:r>
            <a:r>
              <a:rPr dirty="0"/>
              <a:t> </a:t>
            </a:r>
            <a:r>
              <a:rPr dirty="0" err="1"/>
              <a:t>естественно-научное</a:t>
            </a:r>
            <a:r>
              <a:rPr lang="ru-RU" dirty="0"/>
              <a:t> и техническое</a:t>
            </a:r>
            <a:r>
              <a:rPr dirty="0"/>
              <a:t> </a:t>
            </a:r>
            <a:r>
              <a:rPr dirty="0" err="1"/>
              <a:t>образование</a:t>
            </a:r>
            <a:r>
              <a:rPr dirty="0"/>
              <a:t>.</a:t>
            </a:r>
          </a:p>
        </p:txBody>
      </p:sp>
      <p:sp>
        <p:nvSpPr>
          <p:cNvPr id="121" name="Развитие Проекта">
            <a:extLst>
              <a:ext uri="{FF2B5EF4-FFF2-40B4-BE49-F238E27FC236}">
                <a16:creationId xmlns="" xmlns:a16="http://schemas.microsoft.com/office/drawing/2014/main" id="{D8A6D416-D7FA-317E-119B-5A55602B2C79}"/>
              </a:ext>
            </a:extLst>
          </p:cNvPr>
          <p:cNvSpPr txBox="1"/>
          <p:nvPr/>
        </p:nvSpPr>
        <p:spPr>
          <a:xfrm>
            <a:off x="2674291" y="16134568"/>
            <a:ext cx="17400281" cy="55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indent="317500"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lang="ru-RU" dirty="0"/>
              <a:t>О Проекте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5340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О Проекте"/>
          <p:cNvSpPr txBox="1">
            <a:spLocks noGrp="1"/>
          </p:cNvSpPr>
          <p:nvPr>
            <p:ph type="body" sz="quarter" idx="1"/>
          </p:nvPr>
        </p:nvSpPr>
        <p:spPr>
          <a:xfrm>
            <a:off x="2674290" y="16134568"/>
            <a:ext cx="17400282" cy="558802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Проекте</a:t>
            </a:r>
            <a:endParaRPr dirty="0"/>
          </a:p>
        </p:txBody>
      </p:sp>
      <p:sp>
        <p:nvSpPr>
          <p:cNvPr id="279" name="модель школы Проекта"/>
          <p:cNvSpPr txBox="1">
            <a:spLocks noGrp="1"/>
          </p:cNvSpPr>
          <p:nvPr>
            <p:ph type="title"/>
          </p:nvPr>
        </p:nvSpPr>
        <p:spPr>
          <a:xfrm>
            <a:off x="772839" y="580422"/>
            <a:ext cx="21971002" cy="2911474"/>
          </a:xfrm>
          <a:prstGeom prst="rect">
            <a:avLst/>
          </a:prstGeom>
        </p:spPr>
        <p:txBody>
          <a:bodyPr/>
          <a:lstStyle>
            <a:lvl1pPr defTabSz="2974006">
              <a:defRPr spc="-311"/>
            </a:lvl1pPr>
          </a:lstStyle>
          <a:p>
            <a:r>
              <a:rPr lang="ru-RU" dirty="0"/>
              <a:t>М</a:t>
            </a:r>
            <a:r>
              <a:rPr dirty="0" err="1"/>
              <a:t>одель</a:t>
            </a:r>
            <a:r>
              <a:rPr dirty="0"/>
              <a:t> </a:t>
            </a:r>
            <a:r>
              <a:rPr dirty="0" err="1"/>
              <a:t>школы</a:t>
            </a:r>
            <a:r>
              <a:rPr dirty="0"/>
              <a:t> </a:t>
            </a:r>
            <a:r>
              <a:rPr dirty="0" err="1"/>
              <a:t>Проекта</a:t>
            </a:r>
            <a:endParaRPr dirty="0"/>
          </a:p>
        </p:txBody>
      </p:sp>
      <p:sp>
        <p:nvSpPr>
          <p:cNvPr id="280" name="Сгруппировать"/>
          <p:cNvSpPr/>
          <p:nvPr/>
        </p:nvSpPr>
        <p:spPr>
          <a:xfrm>
            <a:off x="9059502" y="7791847"/>
            <a:ext cx="5397676" cy="5069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088" extrusionOk="0">
                <a:moveTo>
                  <a:pt x="10533" y="1"/>
                </a:moveTo>
                <a:cubicBezTo>
                  <a:pt x="9623" y="35"/>
                  <a:pt x="9229" y="1224"/>
                  <a:pt x="9921" y="1843"/>
                </a:cubicBezTo>
                <a:cubicBezTo>
                  <a:pt x="10166" y="2012"/>
                  <a:pt x="10269" y="2334"/>
                  <a:pt x="10171" y="2623"/>
                </a:cubicBezTo>
                <a:cubicBezTo>
                  <a:pt x="10092" y="2859"/>
                  <a:pt x="9890" y="3027"/>
                  <a:pt x="9653" y="3055"/>
                </a:cubicBezTo>
                <a:cubicBezTo>
                  <a:pt x="8227" y="3235"/>
                  <a:pt x="6873" y="3806"/>
                  <a:pt x="5726" y="4712"/>
                </a:cubicBezTo>
                <a:cubicBezTo>
                  <a:pt x="4596" y="5606"/>
                  <a:pt x="3707" y="6793"/>
                  <a:pt x="3149" y="8156"/>
                </a:cubicBezTo>
                <a:cubicBezTo>
                  <a:pt x="3025" y="8378"/>
                  <a:pt x="2787" y="8502"/>
                  <a:pt x="2544" y="8470"/>
                </a:cubicBezTo>
                <a:cubicBezTo>
                  <a:pt x="2296" y="8437"/>
                  <a:pt x="2092" y="8249"/>
                  <a:pt x="2029" y="7996"/>
                </a:cubicBezTo>
                <a:cubicBezTo>
                  <a:pt x="1774" y="6933"/>
                  <a:pt x="345" y="6900"/>
                  <a:pt x="45" y="7949"/>
                </a:cubicBezTo>
                <a:cubicBezTo>
                  <a:pt x="-237" y="8937"/>
                  <a:pt x="858" y="9722"/>
                  <a:pt x="1634" y="9087"/>
                </a:cubicBezTo>
                <a:cubicBezTo>
                  <a:pt x="1846" y="8935"/>
                  <a:pt x="2122" y="8924"/>
                  <a:pt x="2344" y="9059"/>
                </a:cubicBezTo>
                <a:cubicBezTo>
                  <a:pt x="2592" y="9210"/>
                  <a:pt x="2722" y="9508"/>
                  <a:pt x="2668" y="9804"/>
                </a:cubicBezTo>
                <a:cubicBezTo>
                  <a:pt x="2387" y="11222"/>
                  <a:pt x="2459" y="12693"/>
                  <a:pt x="2878" y="14074"/>
                </a:cubicBezTo>
                <a:cubicBezTo>
                  <a:pt x="3312" y="15506"/>
                  <a:pt x="4104" y="16791"/>
                  <a:pt x="5171" y="17794"/>
                </a:cubicBezTo>
                <a:cubicBezTo>
                  <a:pt x="5340" y="17954"/>
                  <a:pt x="5409" y="18200"/>
                  <a:pt x="5350" y="18430"/>
                </a:cubicBezTo>
                <a:cubicBezTo>
                  <a:pt x="5278" y="18709"/>
                  <a:pt x="5039" y="18903"/>
                  <a:pt x="4764" y="18907"/>
                </a:cubicBezTo>
                <a:cubicBezTo>
                  <a:pt x="4275" y="18865"/>
                  <a:pt x="3899" y="19147"/>
                  <a:pt x="3721" y="19530"/>
                </a:cubicBezTo>
                <a:cubicBezTo>
                  <a:pt x="3536" y="19929"/>
                  <a:pt x="3566" y="20441"/>
                  <a:pt x="3944" y="20802"/>
                </a:cubicBezTo>
                <a:cubicBezTo>
                  <a:pt x="4742" y="21564"/>
                  <a:pt x="5981" y="20680"/>
                  <a:pt x="5598" y="19622"/>
                </a:cubicBezTo>
                <a:cubicBezTo>
                  <a:pt x="5522" y="19372"/>
                  <a:pt x="5589" y="19100"/>
                  <a:pt x="5771" y="18920"/>
                </a:cubicBezTo>
                <a:cubicBezTo>
                  <a:pt x="5975" y="18718"/>
                  <a:pt x="6279" y="18674"/>
                  <a:pt x="6527" y="18811"/>
                </a:cubicBezTo>
                <a:cubicBezTo>
                  <a:pt x="7785" y="19583"/>
                  <a:pt x="9219" y="19983"/>
                  <a:pt x="10677" y="19970"/>
                </a:cubicBezTo>
                <a:cubicBezTo>
                  <a:pt x="12073" y="19957"/>
                  <a:pt x="13441" y="19565"/>
                  <a:pt x="14649" y="18831"/>
                </a:cubicBezTo>
                <a:cubicBezTo>
                  <a:pt x="14873" y="18709"/>
                  <a:pt x="15146" y="18745"/>
                  <a:pt x="15333" y="18922"/>
                </a:cubicBezTo>
                <a:cubicBezTo>
                  <a:pt x="15537" y="19114"/>
                  <a:pt x="15595" y="19424"/>
                  <a:pt x="15474" y="19682"/>
                </a:cubicBezTo>
                <a:cubicBezTo>
                  <a:pt x="15208" y="20659"/>
                  <a:pt x="16271" y="21437"/>
                  <a:pt x="17054" y="20837"/>
                </a:cubicBezTo>
                <a:cubicBezTo>
                  <a:pt x="17857" y="20222"/>
                  <a:pt x="17440" y="18888"/>
                  <a:pt x="16445" y="18892"/>
                </a:cubicBezTo>
                <a:cubicBezTo>
                  <a:pt x="16199" y="18916"/>
                  <a:pt x="15965" y="18780"/>
                  <a:pt x="15854" y="18550"/>
                </a:cubicBezTo>
                <a:cubicBezTo>
                  <a:pt x="15729" y="18292"/>
                  <a:pt x="15786" y="17978"/>
                  <a:pt x="15992" y="17786"/>
                </a:cubicBezTo>
                <a:cubicBezTo>
                  <a:pt x="17082" y="16766"/>
                  <a:pt x="17888" y="15456"/>
                  <a:pt x="18324" y="13994"/>
                </a:cubicBezTo>
                <a:cubicBezTo>
                  <a:pt x="18732" y="12627"/>
                  <a:pt x="18802" y="11175"/>
                  <a:pt x="18529" y="9772"/>
                </a:cubicBezTo>
                <a:cubicBezTo>
                  <a:pt x="18495" y="9506"/>
                  <a:pt x="18605" y="9241"/>
                  <a:pt x="18814" y="9086"/>
                </a:cubicBezTo>
                <a:cubicBezTo>
                  <a:pt x="19048" y="8911"/>
                  <a:pt x="19360" y="8904"/>
                  <a:pt x="19601" y="9069"/>
                </a:cubicBezTo>
                <a:cubicBezTo>
                  <a:pt x="20336" y="9653"/>
                  <a:pt x="21363" y="8942"/>
                  <a:pt x="21138" y="8004"/>
                </a:cubicBezTo>
                <a:cubicBezTo>
                  <a:pt x="20878" y="6917"/>
                  <a:pt x="19402" y="6924"/>
                  <a:pt x="19152" y="8013"/>
                </a:cubicBezTo>
                <a:cubicBezTo>
                  <a:pt x="19077" y="8223"/>
                  <a:pt x="18903" y="8376"/>
                  <a:pt x="18692" y="8417"/>
                </a:cubicBezTo>
                <a:cubicBezTo>
                  <a:pt x="18414" y="8472"/>
                  <a:pt x="18135" y="8323"/>
                  <a:pt x="18013" y="8056"/>
                </a:cubicBezTo>
                <a:cubicBezTo>
                  <a:pt x="17426" y="6657"/>
                  <a:pt x="16488" y="5452"/>
                  <a:pt x="15299" y="4568"/>
                </a:cubicBezTo>
                <a:cubicBezTo>
                  <a:pt x="14177" y="3733"/>
                  <a:pt x="12869" y="3214"/>
                  <a:pt x="11500" y="3059"/>
                </a:cubicBezTo>
                <a:cubicBezTo>
                  <a:pt x="11253" y="3024"/>
                  <a:pt x="11050" y="2837"/>
                  <a:pt x="10985" y="2585"/>
                </a:cubicBezTo>
                <a:cubicBezTo>
                  <a:pt x="10917" y="2322"/>
                  <a:pt x="11011" y="2043"/>
                  <a:pt x="11222" y="1884"/>
                </a:cubicBezTo>
                <a:cubicBezTo>
                  <a:pt x="11965" y="1233"/>
                  <a:pt x="11501" y="-36"/>
                  <a:pt x="10533" y="1"/>
                </a:cubicBezTo>
                <a:close/>
              </a:path>
            </a:pathLst>
          </a:custGeom>
          <a:solidFill>
            <a:srgbClr val="F4F4F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037988">
              <a:defRPr sz="38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/>
          </a:p>
        </p:txBody>
      </p:sp>
      <p:grpSp>
        <p:nvGrpSpPr>
          <p:cNvPr id="284" name="Сгруппировать"/>
          <p:cNvGrpSpPr/>
          <p:nvPr/>
        </p:nvGrpSpPr>
        <p:grpSpPr>
          <a:xfrm>
            <a:off x="8851740" y="-635623"/>
            <a:ext cx="11797599" cy="9447513"/>
            <a:chOff x="0" y="-3775391"/>
            <a:chExt cx="11797597" cy="9447512"/>
          </a:xfrm>
        </p:grpSpPr>
        <p:sp>
          <p:nvSpPr>
            <p:cNvPr id="281" name="Фигура"/>
            <p:cNvSpPr/>
            <p:nvPr/>
          </p:nvSpPr>
          <p:spPr>
            <a:xfrm>
              <a:off x="0" y="2497150"/>
              <a:ext cx="5800004" cy="317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8" extrusionOk="0">
                  <a:moveTo>
                    <a:pt x="0" y="6279"/>
                  </a:moveTo>
                  <a:cubicBezTo>
                    <a:pt x="3157" y="2194"/>
                    <a:pt x="6943" y="-2"/>
                    <a:pt x="10827" y="0"/>
                  </a:cubicBezTo>
                  <a:cubicBezTo>
                    <a:pt x="14689" y="1"/>
                    <a:pt x="18455" y="2176"/>
                    <a:pt x="21600" y="6221"/>
                  </a:cubicBezTo>
                  <a:lnTo>
                    <a:pt x="19007" y="12635"/>
                  </a:lnTo>
                  <a:cubicBezTo>
                    <a:pt x="18879" y="13018"/>
                    <a:pt x="18886" y="13501"/>
                    <a:pt x="19026" y="13870"/>
                  </a:cubicBezTo>
                  <a:cubicBezTo>
                    <a:pt x="19180" y="14277"/>
                    <a:pt x="19459" y="14463"/>
                    <a:pt x="19722" y="14334"/>
                  </a:cubicBezTo>
                  <a:cubicBezTo>
                    <a:pt x="20614" y="13993"/>
                    <a:pt x="21244" y="15874"/>
                    <a:pt x="20664" y="17141"/>
                  </a:cubicBezTo>
                  <a:cubicBezTo>
                    <a:pt x="20405" y="17706"/>
                    <a:pt x="20023" y="17858"/>
                    <a:pt x="19690" y="17697"/>
                  </a:cubicBezTo>
                  <a:cubicBezTo>
                    <a:pt x="19343" y="17529"/>
                    <a:pt x="19047" y="17024"/>
                    <a:pt x="18986" y="16270"/>
                  </a:cubicBezTo>
                  <a:cubicBezTo>
                    <a:pt x="18988" y="15750"/>
                    <a:pt x="18798" y="15292"/>
                    <a:pt x="18521" y="15149"/>
                  </a:cubicBezTo>
                  <a:cubicBezTo>
                    <a:pt x="18269" y="15019"/>
                    <a:pt x="17999" y="15182"/>
                    <a:pt x="17841" y="15559"/>
                  </a:cubicBezTo>
                  <a:lnTo>
                    <a:pt x="15430" y="21491"/>
                  </a:lnTo>
                  <a:cubicBezTo>
                    <a:pt x="14854" y="20788"/>
                    <a:pt x="14232" y="20217"/>
                    <a:pt x="13578" y="19790"/>
                  </a:cubicBezTo>
                  <a:cubicBezTo>
                    <a:pt x="12986" y="19405"/>
                    <a:pt x="12372" y="19140"/>
                    <a:pt x="11748" y="19002"/>
                  </a:cubicBezTo>
                  <a:cubicBezTo>
                    <a:pt x="11638" y="18952"/>
                    <a:pt x="11555" y="18786"/>
                    <a:pt x="11541" y="18582"/>
                  </a:cubicBezTo>
                  <a:cubicBezTo>
                    <a:pt x="11530" y="18425"/>
                    <a:pt x="11562" y="18268"/>
                    <a:pt x="11626" y="18161"/>
                  </a:cubicBezTo>
                  <a:cubicBezTo>
                    <a:pt x="12572" y="16836"/>
                    <a:pt x="12062" y="14099"/>
                    <a:pt x="10864" y="14077"/>
                  </a:cubicBezTo>
                  <a:cubicBezTo>
                    <a:pt x="9639" y="14054"/>
                    <a:pt x="9105" y="16866"/>
                    <a:pt x="10082" y="18204"/>
                  </a:cubicBezTo>
                  <a:cubicBezTo>
                    <a:pt x="10169" y="18329"/>
                    <a:pt x="10201" y="18544"/>
                    <a:pt x="10158" y="18730"/>
                  </a:cubicBezTo>
                  <a:cubicBezTo>
                    <a:pt x="10118" y="18905"/>
                    <a:pt x="10021" y="19016"/>
                    <a:pt x="9916" y="19006"/>
                  </a:cubicBezTo>
                  <a:cubicBezTo>
                    <a:pt x="9278" y="19124"/>
                    <a:pt x="8650" y="19387"/>
                    <a:pt x="8048" y="19789"/>
                  </a:cubicBezTo>
                  <a:cubicBezTo>
                    <a:pt x="7383" y="20233"/>
                    <a:pt x="6755" y="20842"/>
                    <a:pt x="6183" y="21598"/>
                  </a:cubicBezTo>
                  <a:lnTo>
                    <a:pt x="3737" y="15532"/>
                  </a:lnTo>
                  <a:cubicBezTo>
                    <a:pt x="3636" y="15352"/>
                    <a:pt x="3623" y="15067"/>
                    <a:pt x="3705" y="14860"/>
                  </a:cubicBezTo>
                  <a:cubicBezTo>
                    <a:pt x="3781" y="14669"/>
                    <a:pt x="3919" y="14596"/>
                    <a:pt x="4040" y="14682"/>
                  </a:cubicBezTo>
                  <a:cubicBezTo>
                    <a:pt x="5129" y="15205"/>
                    <a:pt x="6017" y="13070"/>
                    <a:pt x="5434" y="11328"/>
                  </a:cubicBezTo>
                  <a:cubicBezTo>
                    <a:pt x="4823" y="9499"/>
                    <a:pt x="3280" y="10040"/>
                    <a:pt x="3092" y="12150"/>
                  </a:cubicBezTo>
                  <a:cubicBezTo>
                    <a:pt x="3107" y="12395"/>
                    <a:pt x="3032" y="12629"/>
                    <a:pt x="2908" y="12729"/>
                  </a:cubicBezTo>
                  <a:cubicBezTo>
                    <a:pt x="2758" y="12850"/>
                    <a:pt x="2581" y="12747"/>
                    <a:pt x="2499" y="12491"/>
                  </a:cubicBezTo>
                  <a:lnTo>
                    <a:pt x="0" y="6279"/>
                  </a:lnTo>
                  <a:close/>
                </a:path>
              </a:pathLst>
            </a:custGeom>
            <a:solidFill>
              <a:srgbClr val="00B1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037988">
                <a:defRPr sz="3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2" name="Интеграция школьников в систему развития таланта региона"/>
            <p:cNvSpPr/>
            <p:nvPr/>
          </p:nvSpPr>
          <p:spPr>
            <a:xfrm>
              <a:off x="7386870" y="-3775391"/>
              <a:ext cx="4410727" cy="755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lvl1pPr>
            </a:lstStyle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r>
                <a:rPr dirty="0" err="1"/>
                <a:t>Интеграция</a:t>
              </a:r>
              <a:r>
                <a:rPr dirty="0"/>
                <a:t> </a:t>
              </a:r>
              <a:r>
                <a:rPr dirty="0" err="1"/>
                <a:t>школьников</a:t>
              </a:r>
              <a:r>
                <a:rPr dirty="0"/>
                <a:t> </a:t>
              </a:r>
              <a:r>
                <a:rPr dirty="0" err="1"/>
                <a:t>в</a:t>
              </a:r>
              <a:r>
                <a:rPr dirty="0"/>
                <a:t> </a:t>
              </a:r>
              <a:r>
                <a:rPr dirty="0" err="1"/>
                <a:t>систему</a:t>
              </a:r>
              <a:r>
                <a:rPr dirty="0"/>
                <a:t> </a:t>
              </a:r>
              <a:r>
                <a:rPr dirty="0" err="1"/>
                <a:t>развития</a:t>
              </a:r>
              <a:r>
                <a:rPr dirty="0"/>
                <a:t> </a:t>
              </a:r>
              <a:r>
                <a:rPr dirty="0" err="1"/>
                <a:t>таланта</a:t>
              </a:r>
              <a:r>
                <a:rPr dirty="0"/>
                <a:t> </a:t>
              </a:r>
              <a:r>
                <a:rPr dirty="0" err="1"/>
                <a:t>региона</a:t>
              </a:r>
              <a:endParaRPr dirty="0"/>
            </a:p>
          </p:txBody>
        </p:sp>
        <p:sp>
          <p:nvSpPr>
            <p:cNvPr id="283" name="Линия"/>
            <p:cNvSpPr/>
            <p:nvPr/>
          </p:nvSpPr>
          <p:spPr>
            <a:xfrm>
              <a:off x="4879673" y="804254"/>
              <a:ext cx="2416536" cy="320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88" name="Сгруппировать"/>
          <p:cNvGrpSpPr/>
          <p:nvPr/>
        </p:nvGrpSpPr>
        <p:grpSpPr>
          <a:xfrm>
            <a:off x="508948" y="10983367"/>
            <a:ext cx="11215209" cy="4481931"/>
            <a:chOff x="0" y="-94"/>
            <a:chExt cx="11215208" cy="4481930"/>
          </a:xfrm>
        </p:grpSpPr>
        <p:sp>
          <p:nvSpPr>
            <p:cNvPr id="285" name="Фигура"/>
            <p:cNvSpPr/>
            <p:nvPr/>
          </p:nvSpPr>
          <p:spPr>
            <a:xfrm>
              <a:off x="6526900" y="-95"/>
              <a:ext cx="4688309" cy="4481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401" extrusionOk="0">
                  <a:moveTo>
                    <a:pt x="12412" y="1342"/>
                  </a:moveTo>
                  <a:lnTo>
                    <a:pt x="7469" y="2907"/>
                  </a:lnTo>
                  <a:cubicBezTo>
                    <a:pt x="7138" y="3053"/>
                    <a:pt x="6753" y="2941"/>
                    <a:pt x="6547" y="2638"/>
                  </a:cubicBezTo>
                  <a:cubicBezTo>
                    <a:pt x="6371" y="2380"/>
                    <a:pt x="6368" y="2038"/>
                    <a:pt x="6538" y="1777"/>
                  </a:cubicBezTo>
                  <a:cubicBezTo>
                    <a:pt x="7037" y="878"/>
                    <a:pt x="6256" y="-199"/>
                    <a:pt x="5273" y="31"/>
                  </a:cubicBezTo>
                  <a:cubicBezTo>
                    <a:pt x="4243" y="272"/>
                    <a:pt x="4023" y="1677"/>
                    <a:pt x="4929" y="2236"/>
                  </a:cubicBezTo>
                  <a:cubicBezTo>
                    <a:pt x="5238" y="2360"/>
                    <a:pt x="5439" y="2667"/>
                    <a:pt x="5434" y="3006"/>
                  </a:cubicBezTo>
                  <a:cubicBezTo>
                    <a:pt x="5428" y="3363"/>
                    <a:pt x="5199" y="3674"/>
                    <a:pt x="4866" y="3777"/>
                  </a:cubicBezTo>
                  <a:lnTo>
                    <a:pt x="0" y="5331"/>
                  </a:lnTo>
                  <a:cubicBezTo>
                    <a:pt x="1519" y="9988"/>
                    <a:pt x="4422" y="14042"/>
                    <a:pt x="8302" y="16924"/>
                  </a:cubicBezTo>
                  <a:cubicBezTo>
                    <a:pt x="12162" y="19792"/>
                    <a:pt x="16799" y="21357"/>
                    <a:pt x="21567" y="21401"/>
                  </a:cubicBezTo>
                  <a:lnTo>
                    <a:pt x="21576" y="16105"/>
                  </a:lnTo>
                  <a:cubicBezTo>
                    <a:pt x="21600" y="15881"/>
                    <a:pt x="21458" y="15673"/>
                    <a:pt x="21244" y="15619"/>
                  </a:cubicBezTo>
                  <a:cubicBezTo>
                    <a:pt x="21119" y="15587"/>
                    <a:pt x="20986" y="15617"/>
                    <a:pt x="20885" y="15699"/>
                  </a:cubicBezTo>
                  <a:cubicBezTo>
                    <a:pt x="19901" y="16819"/>
                    <a:pt x="18090" y="16054"/>
                    <a:pt x="18162" y="14548"/>
                  </a:cubicBezTo>
                  <a:cubicBezTo>
                    <a:pt x="18232" y="13068"/>
                    <a:pt x="20063" y="12478"/>
                    <a:pt x="20947" y="13652"/>
                  </a:cubicBezTo>
                  <a:cubicBezTo>
                    <a:pt x="21049" y="13748"/>
                    <a:pt x="21193" y="13780"/>
                    <a:pt x="21324" y="13735"/>
                  </a:cubicBezTo>
                  <a:cubicBezTo>
                    <a:pt x="21475" y="13683"/>
                    <a:pt x="21579" y="13542"/>
                    <a:pt x="21586" y="13379"/>
                  </a:cubicBezTo>
                  <a:lnTo>
                    <a:pt x="21587" y="8124"/>
                  </a:lnTo>
                  <a:cubicBezTo>
                    <a:pt x="20767" y="8117"/>
                    <a:pt x="19951" y="8001"/>
                    <a:pt x="19159" y="7781"/>
                  </a:cubicBezTo>
                  <a:cubicBezTo>
                    <a:pt x="18349" y="7555"/>
                    <a:pt x="17571" y="7222"/>
                    <a:pt x="16846" y="6789"/>
                  </a:cubicBezTo>
                  <a:cubicBezTo>
                    <a:pt x="16705" y="6683"/>
                    <a:pt x="16513" y="6686"/>
                    <a:pt x="16376" y="6797"/>
                  </a:cubicBezTo>
                  <a:cubicBezTo>
                    <a:pt x="16269" y="6884"/>
                    <a:pt x="16216" y="7022"/>
                    <a:pt x="16237" y="7159"/>
                  </a:cubicBezTo>
                  <a:cubicBezTo>
                    <a:pt x="16729" y="8655"/>
                    <a:pt x="15043" y="9905"/>
                    <a:pt x="13811" y="8960"/>
                  </a:cubicBezTo>
                  <a:cubicBezTo>
                    <a:pt x="12586" y="8020"/>
                    <a:pt x="13268" y="6023"/>
                    <a:pt x="14797" y="6072"/>
                  </a:cubicBezTo>
                  <a:cubicBezTo>
                    <a:pt x="14951" y="6070"/>
                    <a:pt x="15087" y="5969"/>
                    <a:pt x="15135" y="5819"/>
                  </a:cubicBezTo>
                  <a:cubicBezTo>
                    <a:pt x="15171" y="5708"/>
                    <a:pt x="15152" y="5586"/>
                    <a:pt x="15084" y="5492"/>
                  </a:cubicBezTo>
                  <a:cubicBezTo>
                    <a:pt x="14455" y="4910"/>
                    <a:pt x="13903" y="4245"/>
                    <a:pt x="13443" y="3516"/>
                  </a:cubicBezTo>
                  <a:cubicBezTo>
                    <a:pt x="13014" y="2837"/>
                    <a:pt x="12668" y="2107"/>
                    <a:pt x="12412" y="1342"/>
                  </a:cubicBezTo>
                  <a:close/>
                </a:path>
              </a:pathLst>
            </a:custGeom>
            <a:solidFill>
              <a:srgbClr val="B4B8C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037988">
                <a:defRPr sz="3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6" name="Проектное обучение совместно с вузами, индустриальными партнёрами и региональными центрами"/>
            <p:cNvSpPr/>
            <p:nvPr/>
          </p:nvSpPr>
          <p:spPr>
            <a:xfrm>
              <a:off x="0" y="223748"/>
              <a:ext cx="598106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lvl1pPr>
            </a:lstStyle>
            <a:p>
              <a:r>
                <a:t>Проектное обучение совместно с вузами, индустриальными партнёрами и региональными центрами</a:t>
              </a:r>
            </a:p>
          </p:txBody>
        </p:sp>
        <p:sp>
          <p:nvSpPr>
            <p:cNvPr id="287" name="Линия"/>
            <p:cNvSpPr/>
            <p:nvPr/>
          </p:nvSpPr>
          <p:spPr>
            <a:xfrm flipH="1" flipV="1">
              <a:off x="5418433" y="2342955"/>
              <a:ext cx="272931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2" name="Сгруппировать"/>
          <p:cNvGrpSpPr/>
          <p:nvPr/>
        </p:nvGrpSpPr>
        <p:grpSpPr>
          <a:xfrm>
            <a:off x="1055778" y="5928451"/>
            <a:ext cx="9384509" cy="6094010"/>
            <a:chOff x="-290978" y="-29097"/>
            <a:chExt cx="9384507" cy="6094008"/>
          </a:xfrm>
        </p:grpSpPr>
        <p:sp>
          <p:nvSpPr>
            <p:cNvPr id="289" name="Интеграция основного и дополнительного образования в  школе"/>
            <p:cNvSpPr txBox="1"/>
            <p:nvPr/>
          </p:nvSpPr>
          <p:spPr>
            <a:xfrm>
              <a:off x="-290979" y="-29098"/>
              <a:ext cx="4867438" cy="346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/>
            </a:lstStyle>
            <a:p>
              <a:r>
                <a:t>Интеграция основного и дополнительного образования в  школе</a:t>
              </a:r>
            </a:p>
          </p:txBody>
        </p:sp>
        <p:sp>
          <p:nvSpPr>
            <p:cNvPr id="290" name="Фигура"/>
            <p:cNvSpPr/>
            <p:nvPr/>
          </p:nvSpPr>
          <p:spPr>
            <a:xfrm>
              <a:off x="5441243" y="662360"/>
              <a:ext cx="3652287" cy="5402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extrusionOk="0">
                  <a:moveTo>
                    <a:pt x="11540" y="0"/>
                  </a:moveTo>
                  <a:lnTo>
                    <a:pt x="15435" y="3637"/>
                  </a:lnTo>
                  <a:cubicBezTo>
                    <a:pt x="15676" y="3880"/>
                    <a:pt x="16115" y="3993"/>
                    <a:pt x="16530" y="3917"/>
                  </a:cubicBezTo>
                  <a:cubicBezTo>
                    <a:pt x="16931" y="3843"/>
                    <a:pt x="17224" y="3609"/>
                    <a:pt x="17268" y="3327"/>
                  </a:cubicBezTo>
                  <a:cubicBezTo>
                    <a:pt x="17300" y="2446"/>
                    <a:pt x="18891" y="2045"/>
                    <a:pt x="19753" y="2701"/>
                  </a:cubicBezTo>
                  <a:cubicBezTo>
                    <a:pt x="20712" y="3431"/>
                    <a:pt x="19729" y="4572"/>
                    <a:pt x="18329" y="4353"/>
                  </a:cubicBezTo>
                  <a:cubicBezTo>
                    <a:pt x="17950" y="4293"/>
                    <a:pt x="17556" y="4392"/>
                    <a:pt x="17324" y="4604"/>
                  </a:cubicBezTo>
                  <a:cubicBezTo>
                    <a:pt x="17105" y="4805"/>
                    <a:pt x="17070" y="5072"/>
                    <a:pt x="17232" y="5296"/>
                  </a:cubicBezTo>
                  <a:lnTo>
                    <a:pt x="21121" y="8939"/>
                  </a:lnTo>
                  <a:cubicBezTo>
                    <a:pt x="20287" y="9397"/>
                    <a:pt x="19537" y="9922"/>
                    <a:pt x="18887" y="10503"/>
                  </a:cubicBezTo>
                  <a:cubicBezTo>
                    <a:pt x="18254" y="11069"/>
                    <a:pt x="17720" y="11684"/>
                    <a:pt x="17298" y="12336"/>
                  </a:cubicBezTo>
                  <a:cubicBezTo>
                    <a:pt x="17209" y="12417"/>
                    <a:pt x="17066" y="12462"/>
                    <a:pt x="16919" y="12456"/>
                  </a:cubicBezTo>
                  <a:cubicBezTo>
                    <a:pt x="16735" y="12448"/>
                    <a:pt x="16576" y="12364"/>
                    <a:pt x="16519" y="12245"/>
                  </a:cubicBezTo>
                  <a:cubicBezTo>
                    <a:pt x="15966" y="10950"/>
                    <a:pt x="13270" y="10968"/>
                    <a:pt x="12753" y="12270"/>
                  </a:cubicBezTo>
                  <a:cubicBezTo>
                    <a:pt x="12507" y="12892"/>
                    <a:pt x="12924" y="13440"/>
                    <a:pt x="13583" y="13730"/>
                  </a:cubicBezTo>
                  <a:cubicBezTo>
                    <a:pt x="14223" y="14012"/>
                    <a:pt x="15090" y="14053"/>
                    <a:pt x="15825" y="13680"/>
                  </a:cubicBezTo>
                  <a:cubicBezTo>
                    <a:pt x="15970" y="13589"/>
                    <a:pt x="16186" y="13577"/>
                    <a:pt x="16350" y="13651"/>
                  </a:cubicBezTo>
                  <a:cubicBezTo>
                    <a:pt x="16521" y="13728"/>
                    <a:pt x="16589" y="13876"/>
                    <a:pt x="16513" y="14006"/>
                  </a:cubicBezTo>
                  <a:cubicBezTo>
                    <a:pt x="16314" y="14672"/>
                    <a:pt x="16235" y="15353"/>
                    <a:pt x="16277" y="16032"/>
                  </a:cubicBezTo>
                  <a:cubicBezTo>
                    <a:pt x="16323" y="16787"/>
                    <a:pt x="16518" y="17534"/>
                    <a:pt x="16856" y="18253"/>
                  </a:cubicBezTo>
                  <a:lnTo>
                    <a:pt x="10631" y="19602"/>
                  </a:lnTo>
                  <a:cubicBezTo>
                    <a:pt x="10412" y="19627"/>
                    <a:pt x="10195" y="19553"/>
                    <a:pt x="10092" y="19418"/>
                  </a:cubicBezTo>
                  <a:cubicBezTo>
                    <a:pt x="10017" y="19320"/>
                    <a:pt x="10016" y="19203"/>
                    <a:pt x="10091" y="19104"/>
                  </a:cubicBezTo>
                  <a:cubicBezTo>
                    <a:pt x="11012" y="18033"/>
                    <a:pt x="9479" y="16758"/>
                    <a:pt x="7764" y="17169"/>
                  </a:cubicBezTo>
                  <a:cubicBezTo>
                    <a:pt x="6905" y="17375"/>
                    <a:pt x="6469" y="17892"/>
                    <a:pt x="6451" y="18412"/>
                  </a:cubicBezTo>
                  <a:cubicBezTo>
                    <a:pt x="6434" y="18923"/>
                    <a:pt x="6820" y="19437"/>
                    <a:pt x="7626" y="19686"/>
                  </a:cubicBezTo>
                  <a:cubicBezTo>
                    <a:pt x="7797" y="19722"/>
                    <a:pt x="7916" y="19829"/>
                    <a:pt x="7923" y="19951"/>
                  </a:cubicBezTo>
                  <a:cubicBezTo>
                    <a:pt x="7931" y="20080"/>
                    <a:pt x="7814" y="20197"/>
                    <a:pt x="7635" y="20239"/>
                  </a:cubicBezTo>
                  <a:lnTo>
                    <a:pt x="1333" y="21600"/>
                  </a:lnTo>
                  <a:cubicBezTo>
                    <a:pt x="-479" y="17684"/>
                    <a:pt x="-442" y="13478"/>
                    <a:pt x="1437" y="9577"/>
                  </a:cubicBezTo>
                  <a:cubicBezTo>
                    <a:pt x="3281" y="5750"/>
                    <a:pt x="6809" y="2406"/>
                    <a:pt x="11540" y="0"/>
                  </a:cubicBezTo>
                  <a:close/>
                </a:path>
              </a:pathLst>
            </a:custGeom>
            <a:solidFill>
              <a:srgbClr val="4D00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037988">
                <a:defRPr sz="3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1" name="Линия"/>
            <p:cNvSpPr/>
            <p:nvPr/>
          </p:nvSpPr>
          <p:spPr>
            <a:xfrm>
              <a:off x="4644471" y="2623994"/>
              <a:ext cx="2797100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6" name="Сгруппировать"/>
          <p:cNvGrpSpPr/>
          <p:nvPr/>
        </p:nvGrpSpPr>
        <p:grpSpPr>
          <a:xfrm>
            <a:off x="11064037" y="11270539"/>
            <a:ext cx="12443570" cy="4191572"/>
            <a:chOff x="-101" y="0"/>
            <a:chExt cx="12443568" cy="4191571"/>
          </a:xfrm>
        </p:grpSpPr>
        <p:sp>
          <p:nvSpPr>
            <p:cNvPr id="293" name="Фигура"/>
            <p:cNvSpPr/>
            <p:nvPr/>
          </p:nvSpPr>
          <p:spPr>
            <a:xfrm>
              <a:off x="-102" y="-1"/>
              <a:ext cx="5403696" cy="4191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2969" y="7306"/>
                  </a:moveTo>
                  <a:cubicBezTo>
                    <a:pt x="3745" y="7290"/>
                    <a:pt x="4515" y="7135"/>
                    <a:pt x="5257" y="6847"/>
                  </a:cubicBezTo>
                  <a:cubicBezTo>
                    <a:pt x="5827" y="6625"/>
                    <a:pt x="6377" y="6326"/>
                    <a:pt x="6897" y="5954"/>
                  </a:cubicBezTo>
                  <a:cubicBezTo>
                    <a:pt x="7029" y="5864"/>
                    <a:pt x="7192" y="5886"/>
                    <a:pt x="7307" y="6010"/>
                  </a:cubicBezTo>
                  <a:cubicBezTo>
                    <a:pt x="7423" y="6136"/>
                    <a:pt x="7467" y="6340"/>
                    <a:pt x="7416" y="6524"/>
                  </a:cubicBezTo>
                  <a:cubicBezTo>
                    <a:pt x="7198" y="8085"/>
                    <a:pt x="8597" y="9175"/>
                    <a:pt x="9587" y="8215"/>
                  </a:cubicBezTo>
                  <a:cubicBezTo>
                    <a:pt x="10576" y="7254"/>
                    <a:pt x="10126" y="5245"/>
                    <a:pt x="8889" y="5095"/>
                  </a:cubicBezTo>
                  <a:cubicBezTo>
                    <a:pt x="8761" y="5082"/>
                    <a:pt x="8648" y="4980"/>
                    <a:pt x="8596" y="4830"/>
                  </a:cubicBezTo>
                  <a:cubicBezTo>
                    <a:pt x="8538" y="4661"/>
                    <a:pt x="8566" y="4464"/>
                    <a:pt x="8668" y="4332"/>
                  </a:cubicBezTo>
                  <a:cubicBezTo>
                    <a:pt x="9180" y="3734"/>
                    <a:pt x="9631" y="3054"/>
                    <a:pt x="10010" y="2311"/>
                  </a:cubicBezTo>
                  <a:cubicBezTo>
                    <a:pt x="10377" y="1590"/>
                    <a:pt x="10673" y="814"/>
                    <a:pt x="10891" y="0"/>
                  </a:cubicBezTo>
                  <a:lnTo>
                    <a:pt x="15116" y="1790"/>
                  </a:lnTo>
                  <a:cubicBezTo>
                    <a:pt x="15229" y="1830"/>
                    <a:pt x="15312" y="1955"/>
                    <a:pt x="15323" y="2105"/>
                  </a:cubicBezTo>
                  <a:cubicBezTo>
                    <a:pt x="15335" y="2259"/>
                    <a:pt x="15270" y="2405"/>
                    <a:pt x="15160" y="2470"/>
                  </a:cubicBezTo>
                  <a:cubicBezTo>
                    <a:pt x="14006" y="3014"/>
                    <a:pt x="13981" y="5085"/>
                    <a:pt x="15122" y="5674"/>
                  </a:cubicBezTo>
                  <a:cubicBezTo>
                    <a:pt x="16291" y="6277"/>
                    <a:pt x="17416" y="4699"/>
                    <a:pt x="16835" y="3272"/>
                  </a:cubicBezTo>
                  <a:cubicBezTo>
                    <a:pt x="16773" y="3112"/>
                    <a:pt x="16799" y="2920"/>
                    <a:pt x="16898" y="2795"/>
                  </a:cubicBezTo>
                  <a:cubicBezTo>
                    <a:pt x="16976" y="2698"/>
                    <a:pt x="17088" y="2659"/>
                    <a:pt x="17194" y="2693"/>
                  </a:cubicBezTo>
                  <a:lnTo>
                    <a:pt x="21574" y="4507"/>
                  </a:lnTo>
                  <a:cubicBezTo>
                    <a:pt x="20284" y="9304"/>
                    <a:pt x="17894" y="13496"/>
                    <a:pt x="14712" y="16537"/>
                  </a:cubicBezTo>
                  <a:cubicBezTo>
                    <a:pt x="11322" y="19780"/>
                    <a:pt x="7206" y="21554"/>
                    <a:pt x="2969" y="21600"/>
                  </a:cubicBezTo>
                  <a:lnTo>
                    <a:pt x="2966" y="15701"/>
                  </a:lnTo>
                  <a:cubicBezTo>
                    <a:pt x="2958" y="15344"/>
                    <a:pt x="2778" y="15030"/>
                    <a:pt x="2515" y="14912"/>
                  </a:cubicBezTo>
                  <a:cubicBezTo>
                    <a:pt x="2270" y="14802"/>
                    <a:pt x="1998" y="14881"/>
                    <a:pt x="1815" y="15115"/>
                  </a:cubicBezTo>
                  <a:cubicBezTo>
                    <a:pt x="1210" y="16097"/>
                    <a:pt x="-26" y="15528"/>
                    <a:pt x="0" y="14280"/>
                  </a:cubicBezTo>
                  <a:cubicBezTo>
                    <a:pt x="26" y="13068"/>
                    <a:pt x="1232" y="12572"/>
                    <a:pt x="1808" y="13536"/>
                  </a:cubicBezTo>
                  <a:cubicBezTo>
                    <a:pt x="2000" y="13795"/>
                    <a:pt x="2297" y="13878"/>
                    <a:pt x="2557" y="13746"/>
                  </a:cubicBezTo>
                  <a:cubicBezTo>
                    <a:pt x="2813" y="13616"/>
                    <a:pt x="2983" y="13303"/>
                    <a:pt x="2988" y="12953"/>
                  </a:cubicBezTo>
                  <a:lnTo>
                    <a:pt x="2969" y="7306"/>
                  </a:lnTo>
                  <a:close/>
                </a:path>
              </a:pathLst>
            </a:custGeom>
            <a:solidFill>
              <a:srgbClr val="93A0C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037988">
                <a:defRPr sz="3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4" name="Углублённое изучение математики, физики, информатики, химии и биологии"/>
            <p:cNvSpPr/>
            <p:nvPr/>
          </p:nvSpPr>
          <p:spPr>
            <a:xfrm>
              <a:off x="6462399" y="366183"/>
              <a:ext cx="59810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lvl1pPr>
            </a:lstStyle>
            <a:p>
              <a:r>
                <a:t>Углублённое изучение математики, физики, информатики, химии и биологии</a:t>
              </a:r>
            </a:p>
          </p:txBody>
        </p:sp>
        <p:sp>
          <p:nvSpPr>
            <p:cNvPr id="295" name="Линия"/>
            <p:cNvSpPr/>
            <p:nvPr/>
          </p:nvSpPr>
          <p:spPr>
            <a:xfrm>
              <a:off x="3915181" y="2095784"/>
              <a:ext cx="2192921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0" name="Сгруппировать"/>
          <p:cNvGrpSpPr/>
          <p:nvPr/>
        </p:nvGrpSpPr>
        <p:grpSpPr>
          <a:xfrm>
            <a:off x="13066523" y="6606283"/>
            <a:ext cx="10465601" cy="5711047"/>
            <a:chOff x="0" y="0"/>
            <a:chExt cx="10465599" cy="5711045"/>
          </a:xfrm>
        </p:grpSpPr>
        <p:sp>
          <p:nvSpPr>
            <p:cNvPr id="297" name="Фигура"/>
            <p:cNvSpPr/>
            <p:nvPr/>
          </p:nvSpPr>
          <p:spPr>
            <a:xfrm>
              <a:off x="0" y="0"/>
              <a:ext cx="3662875" cy="571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371" extrusionOk="0">
                  <a:moveTo>
                    <a:pt x="9566" y="0"/>
                  </a:moveTo>
                  <a:lnTo>
                    <a:pt x="5651" y="3419"/>
                  </a:lnTo>
                  <a:cubicBezTo>
                    <a:pt x="5550" y="3540"/>
                    <a:pt x="5570" y="3687"/>
                    <a:pt x="5701" y="3795"/>
                  </a:cubicBezTo>
                  <a:cubicBezTo>
                    <a:pt x="5818" y="3890"/>
                    <a:pt x="6003" y="3938"/>
                    <a:pt x="6189" y="3922"/>
                  </a:cubicBezTo>
                  <a:cubicBezTo>
                    <a:pt x="7080" y="3810"/>
                    <a:pt x="7843" y="4088"/>
                    <a:pt x="8231" y="4515"/>
                  </a:cubicBezTo>
                  <a:cubicBezTo>
                    <a:pt x="8629" y="4951"/>
                    <a:pt x="8627" y="5532"/>
                    <a:pt x="8012" y="5991"/>
                  </a:cubicBezTo>
                  <a:cubicBezTo>
                    <a:pt x="6920" y="6806"/>
                    <a:pt x="4852" y="6422"/>
                    <a:pt x="4603" y="5358"/>
                  </a:cubicBezTo>
                  <a:cubicBezTo>
                    <a:pt x="4589" y="5218"/>
                    <a:pt x="4442" y="5099"/>
                    <a:pt x="4235" y="5058"/>
                  </a:cubicBezTo>
                  <a:cubicBezTo>
                    <a:pt x="4037" y="5018"/>
                    <a:pt x="3821" y="5058"/>
                    <a:pt x="3686" y="5160"/>
                  </a:cubicBezTo>
                  <a:lnTo>
                    <a:pt x="0" y="8389"/>
                  </a:lnTo>
                  <a:cubicBezTo>
                    <a:pt x="835" y="8800"/>
                    <a:pt x="1586" y="9277"/>
                    <a:pt x="2235" y="9808"/>
                  </a:cubicBezTo>
                  <a:cubicBezTo>
                    <a:pt x="2820" y="10288"/>
                    <a:pt x="3319" y="10808"/>
                    <a:pt x="3721" y="11360"/>
                  </a:cubicBezTo>
                  <a:cubicBezTo>
                    <a:pt x="3816" y="11507"/>
                    <a:pt x="4053" y="11594"/>
                    <a:pt x="4298" y="11572"/>
                  </a:cubicBezTo>
                  <a:cubicBezTo>
                    <a:pt x="4468" y="11557"/>
                    <a:pt x="4617" y="11490"/>
                    <a:pt x="4695" y="11391"/>
                  </a:cubicBezTo>
                  <a:cubicBezTo>
                    <a:pt x="5363" y="10296"/>
                    <a:pt x="7794" y="10336"/>
                    <a:pt x="8373" y="11452"/>
                  </a:cubicBezTo>
                  <a:cubicBezTo>
                    <a:pt x="8948" y="12561"/>
                    <a:pt x="7062" y="13530"/>
                    <a:pt x="5508" y="12924"/>
                  </a:cubicBezTo>
                  <a:cubicBezTo>
                    <a:pt x="5347" y="12865"/>
                    <a:pt x="5150" y="12863"/>
                    <a:pt x="4985" y="12918"/>
                  </a:cubicBezTo>
                  <a:cubicBezTo>
                    <a:pt x="4775" y="12988"/>
                    <a:pt x="4656" y="13135"/>
                    <a:pt x="4686" y="13286"/>
                  </a:cubicBezTo>
                  <a:cubicBezTo>
                    <a:pt x="4860" y="13922"/>
                    <a:pt x="4919" y="14568"/>
                    <a:pt x="4862" y="15212"/>
                  </a:cubicBezTo>
                  <a:cubicBezTo>
                    <a:pt x="4803" y="15871"/>
                    <a:pt x="4623" y="16524"/>
                    <a:pt x="4326" y="17156"/>
                  </a:cubicBezTo>
                  <a:lnTo>
                    <a:pt x="10442" y="18462"/>
                  </a:lnTo>
                  <a:cubicBezTo>
                    <a:pt x="10817" y="18530"/>
                    <a:pt x="11077" y="18749"/>
                    <a:pt x="11079" y="19000"/>
                  </a:cubicBezTo>
                  <a:cubicBezTo>
                    <a:pt x="11081" y="19213"/>
                    <a:pt x="10891" y="19408"/>
                    <a:pt x="10592" y="19501"/>
                  </a:cubicBezTo>
                  <a:cubicBezTo>
                    <a:pt x="9195" y="19770"/>
                    <a:pt x="9179" y="21039"/>
                    <a:pt x="10568" y="21323"/>
                  </a:cubicBezTo>
                  <a:cubicBezTo>
                    <a:pt x="11919" y="21600"/>
                    <a:pt x="13037" y="20607"/>
                    <a:pt x="12206" y="19868"/>
                  </a:cubicBezTo>
                  <a:cubicBezTo>
                    <a:pt x="11998" y="19647"/>
                    <a:pt x="12051" y="19364"/>
                    <a:pt x="12335" y="19181"/>
                  </a:cubicBezTo>
                  <a:cubicBezTo>
                    <a:pt x="12586" y="19019"/>
                    <a:pt x="12965" y="18973"/>
                    <a:pt x="13291" y="19065"/>
                  </a:cubicBezTo>
                  <a:lnTo>
                    <a:pt x="19694" y="20418"/>
                  </a:lnTo>
                  <a:cubicBezTo>
                    <a:pt x="21600" y="16586"/>
                    <a:pt x="21512" y="12460"/>
                    <a:pt x="19443" y="8663"/>
                  </a:cubicBezTo>
                  <a:cubicBezTo>
                    <a:pt x="17560" y="5209"/>
                    <a:pt x="14122" y="2193"/>
                    <a:pt x="9566" y="0"/>
                  </a:cubicBezTo>
                  <a:close/>
                </a:path>
              </a:pathLst>
            </a:custGeom>
            <a:solidFill>
              <a:srgbClr val="EC63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037988">
                <a:defRPr sz="3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8" name="Создание и поддержание благоприятного школьного климата"/>
            <p:cNvSpPr/>
            <p:nvPr/>
          </p:nvSpPr>
          <p:spPr>
            <a:xfrm>
              <a:off x="4484532" y="1301583"/>
              <a:ext cx="59810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lvl1pPr>
            </a:lstStyle>
            <a:p>
              <a:r>
                <a:t>Создание и поддержание благоприятного школьного климата</a:t>
              </a:r>
            </a:p>
          </p:txBody>
        </p:sp>
        <p:sp>
          <p:nvSpPr>
            <p:cNvPr id="299" name="Линия"/>
            <p:cNvSpPr/>
            <p:nvPr/>
          </p:nvSpPr>
          <p:spPr>
            <a:xfrm>
              <a:off x="2197366" y="2621124"/>
              <a:ext cx="2192921" cy="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0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animBg="1" advAuto="0"/>
      <p:bldP spid="288" grpId="0" animBg="1" advAuto="0"/>
      <p:bldP spid="292" grpId="0" animBg="1" advAuto="0"/>
      <p:bldP spid="296" grpId="0" animBg="1" advAuto="0"/>
      <p:bldP spid="30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Продукт"/>
          <p:cNvSpPr txBox="1">
            <a:spLocks noGrp="1"/>
          </p:cNvSpPr>
          <p:nvPr>
            <p:ph type="title"/>
          </p:nvPr>
        </p:nvSpPr>
        <p:spPr>
          <a:xfrm>
            <a:off x="1159624" y="535160"/>
            <a:ext cx="21971000" cy="1753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300"/>
            </a:lvl1pPr>
          </a:lstStyle>
          <a:p>
            <a:r>
              <a:rPr dirty="0" err="1"/>
              <a:t>Продукт</a:t>
            </a:r>
            <a:endParaRPr dirty="0"/>
          </a:p>
        </p:txBody>
      </p:sp>
      <p:sp>
        <p:nvSpPr>
          <p:cNvPr id="329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9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grpSp>
        <p:nvGrpSpPr>
          <p:cNvPr id="333" name="Сгруппировать"/>
          <p:cNvGrpSpPr/>
          <p:nvPr/>
        </p:nvGrpSpPr>
        <p:grpSpPr>
          <a:xfrm>
            <a:off x="8724233" y="9730882"/>
            <a:ext cx="7465940" cy="6792597"/>
            <a:chOff x="0" y="64"/>
            <a:chExt cx="7465939" cy="6792595"/>
          </a:xfrm>
        </p:grpSpPr>
        <p:sp>
          <p:nvSpPr>
            <p:cNvPr id="330" name="Фигура"/>
            <p:cNvSpPr/>
            <p:nvPr/>
          </p:nvSpPr>
          <p:spPr>
            <a:xfrm>
              <a:off x="0" y="64"/>
              <a:ext cx="6850309" cy="3474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5369" y="1"/>
                  </a:moveTo>
                  <a:cubicBezTo>
                    <a:pt x="4467" y="34"/>
                    <a:pt x="3748" y="1451"/>
                    <a:pt x="3732" y="3227"/>
                  </a:cubicBezTo>
                  <a:cubicBezTo>
                    <a:pt x="3724" y="4139"/>
                    <a:pt x="3904" y="4999"/>
                    <a:pt x="4235" y="5653"/>
                  </a:cubicBezTo>
                  <a:cubicBezTo>
                    <a:pt x="4505" y="6185"/>
                    <a:pt x="4865" y="6541"/>
                    <a:pt x="5247" y="6659"/>
                  </a:cubicBezTo>
                  <a:lnTo>
                    <a:pt x="5267" y="6669"/>
                  </a:lnTo>
                  <a:lnTo>
                    <a:pt x="5321" y="6698"/>
                  </a:lnTo>
                  <a:cubicBezTo>
                    <a:pt x="5346" y="6710"/>
                    <a:pt x="5369" y="6723"/>
                    <a:pt x="5394" y="6736"/>
                  </a:cubicBezTo>
                  <a:cubicBezTo>
                    <a:pt x="5513" y="6801"/>
                    <a:pt x="5628" y="6869"/>
                    <a:pt x="5736" y="7006"/>
                  </a:cubicBezTo>
                  <a:cubicBezTo>
                    <a:pt x="5789" y="7073"/>
                    <a:pt x="5839" y="7152"/>
                    <a:pt x="5883" y="7237"/>
                  </a:cubicBezTo>
                  <a:cubicBezTo>
                    <a:pt x="6050" y="7566"/>
                    <a:pt x="6132" y="8012"/>
                    <a:pt x="6110" y="8460"/>
                  </a:cubicBezTo>
                  <a:cubicBezTo>
                    <a:pt x="6090" y="8863"/>
                    <a:pt x="5987" y="9194"/>
                    <a:pt x="5910" y="9408"/>
                  </a:cubicBezTo>
                  <a:cubicBezTo>
                    <a:pt x="5849" y="9576"/>
                    <a:pt x="5774" y="9749"/>
                    <a:pt x="5682" y="9938"/>
                  </a:cubicBezTo>
                  <a:lnTo>
                    <a:pt x="0" y="21146"/>
                  </a:lnTo>
                  <a:lnTo>
                    <a:pt x="0" y="21584"/>
                  </a:lnTo>
                  <a:lnTo>
                    <a:pt x="21600" y="21584"/>
                  </a:lnTo>
                  <a:cubicBezTo>
                    <a:pt x="19729" y="17926"/>
                    <a:pt x="17862" y="14264"/>
                    <a:pt x="15998" y="10593"/>
                  </a:cubicBezTo>
                  <a:cubicBezTo>
                    <a:pt x="15942" y="10482"/>
                    <a:pt x="15884" y="10371"/>
                    <a:pt x="15827" y="10261"/>
                  </a:cubicBezTo>
                  <a:cubicBezTo>
                    <a:pt x="15791" y="10189"/>
                    <a:pt x="15756" y="10116"/>
                    <a:pt x="15720" y="10044"/>
                  </a:cubicBezTo>
                  <a:cubicBezTo>
                    <a:pt x="15646" y="9898"/>
                    <a:pt x="15571" y="9756"/>
                    <a:pt x="15497" y="9611"/>
                  </a:cubicBezTo>
                  <a:cubicBezTo>
                    <a:pt x="15493" y="9604"/>
                    <a:pt x="15489" y="9593"/>
                    <a:pt x="15485" y="9586"/>
                  </a:cubicBezTo>
                  <a:cubicBezTo>
                    <a:pt x="15481" y="9580"/>
                    <a:pt x="15477" y="9574"/>
                    <a:pt x="15473" y="9567"/>
                  </a:cubicBezTo>
                  <a:cubicBezTo>
                    <a:pt x="15471" y="9563"/>
                    <a:pt x="15468" y="9557"/>
                    <a:pt x="15466" y="9553"/>
                  </a:cubicBezTo>
                  <a:cubicBezTo>
                    <a:pt x="15463" y="9549"/>
                    <a:pt x="15463" y="9547"/>
                    <a:pt x="15461" y="9543"/>
                  </a:cubicBezTo>
                  <a:cubicBezTo>
                    <a:pt x="15344" y="9382"/>
                    <a:pt x="15255" y="9304"/>
                    <a:pt x="15170" y="9288"/>
                  </a:cubicBezTo>
                  <a:cubicBezTo>
                    <a:pt x="15028" y="9260"/>
                    <a:pt x="14890" y="9402"/>
                    <a:pt x="14803" y="9668"/>
                  </a:cubicBezTo>
                  <a:cubicBezTo>
                    <a:pt x="14761" y="9799"/>
                    <a:pt x="14733" y="9966"/>
                    <a:pt x="14713" y="10126"/>
                  </a:cubicBezTo>
                  <a:cubicBezTo>
                    <a:pt x="14708" y="10165"/>
                    <a:pt x="14703" y="10202"/>
                    <a:pt x="14698" y="10241"/>
                  </a:cubicBezTo>
                  <a:cubicBezTo>
                    <a:pt x="14694" y="10279"/>
                    <a:pt x="14688" y="10314"/>
                    <a:pt x="14684" y="10352"/>
                  </a:cubicBezTo>
                  <a:cubicBezTo>
                    <a:pt x="14511" y="12454"/>
                    <a:pt x="13592" y="14009"/>
                    <a:pt x="12543" y="13972"/>
                  </a:cubicBezTo>
                  <a:cubicBezTo>
                    <a:pt x="12006" y="13954"/>
                    <a:pt x="11503" y="13531"/>
                    <a:pt x="11123" y="12783"/>
                  </a:cubicBezTo>
                  <a:cubicBezTo>
                    <a:pt x="10743" y="12035"/>
                    <a:pt x="10528" y="11044"/>
                    <a:pt x="10519" y="9986"/>
                  </a:cubicBezTo>
                  <a:cubicBezTo>
                    <a:pt x="10502" y="8037"/>
                    <a:pt x="11168" y="6324"/>
                    <a:pt x="12127" y="5846"/>
                  </a:cubicBezTo>
                  <a:cubicBezTo>
                    <a:pt x="12179" y="5815"/>
                    <a:pt x="12231" y="5785"/>
                    <a:pt x="12284" y="5754"/>
                  </a:cubicBezTo>
                  <a:cubicBezTo>
                    <a:pt x="12336" y="5724"/>
                    <a:pt x="12388" y="5689"/>
                    <a:pt x="12440" y="5658"/>
                  </a:cubicBezTo>
                  <a:lnTo>
                    <a:pt x="12450" y="5653"/>
                  </a:lnTo>
                  <a:cubicBezTo>
                    <a:pt x="12535" y="5602"/>
                    <a:pt x="12615" y="5558"/>
                    <a:pt x="12677" y="5480"/>
                  </a:cubicBezTo>
                  <a:cubicBezTo>
                    <a:pt x="12812" y="5311"/>
                    <a:pt x="12884" y="5039"/>
                    <a:pt x="12870" y="4758"/>
                  </a:cubicBezTo>
                  <a:cubicBezTo>
                    <a:pt x="12866" y="4674"/>
                    <a:pt x="12855" y="4592"/>
                    <a:pt x="12833" y="4498"/>
                  </a:cubicBezTo>
                  <a:cubicBezTo>
                    <a:pt x="12812" y="4404"/>
                    <a:pt x="12782" y="4300"/>
                    <a:pt x="12741" y="4185"/>
                  </a:cubicBezTo>
                  <a:cubicBezTo>
                    <a:pt x="12653" y="4009"/>
                    <a:pt x="12564" y="3836"/>
                    <a:pt x="12477" y="3660"/>
                  </a:cubicBezTo>
                  <a:cubicBezTo>
                    <a:pt x="11880" y="2467"/>
                    <a:pt x="11279" y="1281"/>
                    <a:pt x="10673" y="107"/>
                  </a:cubicBezTo>
                  <a:cubicBezTo>
                    <a:pt x="10362" y="720"/>
                    <a:pt x="10050" y="1333"/>
                    <a:pt x="9739" y="1946"/>
                  </a:cubicBezTo>
                  <a:cubicBezTo>
                    <a:pt x="9428" y="2559"/>
                    <a:pt x="9119" y="3168"/>
                    <a:pt x="8808" y="3780"/>
                  </a:cubicBezTo>
                  <a:cubicBezTo>
                    <a:pt x="8710" y="3967"/>
                    <a:pt x="8621" y="4114"/>
                    <a:pt x="8534" y="4233"/>
                  </a:cubicBezTo>
                  <a:cubicBezTo>
                    <a:pt x="8425" y="4385"/>
                    <a:pt x="8256" y="4588"/>
                    <a:pt x="8053" y="4632"/>
                  </a:cubicBezTo>
                  <a:cubicBezTo>
                    <a:pt x="7759" y="4696"/>
                    <a:pt x="7465" y="4419"/>
                    <a:pt x="7315" y="3896"/>
                  </a:cubicBezTo>
                  <a:cubicBezTo>
                    <a:pt x="7254" y="3683"/>
                    <a:pt x="7221" y="3458"/>
                    <a:pt x="7185" y="3241"/>
                  </a:cubicBezTo>
                  <a:cubicBezTo>
                    <a:pt x="7151" y="3032"/>
                    <a:pt x="7115" y="2824"/>
                    <a:pt x="7075" y="2615"/>
                  </a:cubicBezTo>
                  <a:cubicBezTo>
                    <a:pt x="6993" y="1996"/>
                    <a:pt x="6830" y="1434"/>
                    <a:pt x="6604" y="988"/>
                  </a:cubicBezTo>
                  <a:cubicBezTo>
                    <a:pt x="6272" y="334"/>
                    <a:pt x="5833" y="-16"/>
                    <a:pt x="5369" y="1"/>
                  </a:cubicBezTo>
                  <a:close/>
                </a:path>
              </a:pathLst>
            </a:custGeom>
            <a:solidFill>
              <a:srgbClr val="B4B8C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31" name="Методическое сопровождение…"/>
            <p:cNvSpPr txBox="1"/>
            <p:nvPr/>
          </p:nvSpPr>
          <p:spPr>
            <a:xfrm>
              <a:off x="3055213" y="3998660"/>
              <a:ext cx="4410727" cy="279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/>
              <a:r>
                <a:t>Методическое сопровождение</a:t>
              </a:r>
            </a:p>
            <a:p>
              <a:pPr algn="l"/>
              <a:r>
                <a:t>основного образования</a:t>
              </a:r>
            </a:p>
          </p:txBody>
        </p:sp>
        <p:sp>
          <p:nvSpPr>
            <p:cNvPr id="332" name="Линия"/>
            <p:cNvSpPr/>
            <p:nvPr/>
          </p:nvSpPr>
          <p:spPr>
            <a:xfrm>
              <a:off x="1675057" y="3032023"/>
              <a:ext cx="1214246" cy="205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4" y="0"/>
                  </a:moveTo>
                  <a:lnTo>
                    <a:pt x="0" y="21599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37" name="Сгруппировать"/>
          <p:cNvGrpSpPr/>
          <p:nvPr/>
        </p:nvGrpSpPr>
        <p:grpSpPr>
          <a:xfrm>
            <a:off x="9380739" y="2622333"/>
            <a:ext cx="11292602" cy="6963924"/>
            <a:chOff x="0" y="0"/>
            <a:chExt cx="11292600" cy="6963923"/>
          </a:xfrm>
        </p:grpSpPr>
        <p:sp>
          <p:nvSpPr>
            <p:cNvPr id="334" name="Фигура"/>
            <p:cNvSpPr/>
            <p:nvPr/>
          </p:nvSpPr>
          <p:spPr>
            <a:xfrm>
              <a:off x="0" y="1418591"/>
              <a:ext cx="5528770" cy="5545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8" extrusionOk="0">
                  <a:moveTo>
                    <a:pt x="10980" y="0"/>
                  </a:moveTo>
                  <a:lnTo>
                    <a:pt x="0" y="10923"/>
                  </a:lnTo>
                  <a:lnTo>
                    <a:pt x="4464" y="15371"/>
                  </a:lnTo>
                  <a:cubicBezTo>
                    <a:pt x="4533" y="15436"/>
                    <a:pt x="4624" y="15515"/>
                    <a:pt x="4715" y="15579"/>
                  </a:cubicBezTo>
                  <a:cubicBezTo>
                    <a:pt x="4860" y="15681"/>
                    <a:pt x="4971" y="15732"/>
                    <a:pt x="5075" y="15742"/>
                  </a:cubicBezTo>
                  <a:cubicBezTo>
                    <a:pt x="5250" y="15758"/>
                    <a:pt x="5418" y="15668"/>
                    <a:pt x="5526" y="15500"/>
                  </a:cubicBezTo>
                  <a:cubicBezTo>
                    <a:pt x="5579" y="15419"/>
                    <a:pt x="5612" y="15313"/>
                    <a:pt x="5638" y="15214"/>
                  </a:cubicBezTo>
                  <a:cubicBezTo>
                    <a:pt x="5646" y="15186"/>
                    <a:pt x="5653" y="15160"/>
                    <a:pt x="5660" y="15132"/>
                  </a:cubicBezTo>
                  <a:lnTo>
                    <a:pt x="5675" y="15072"/>
                  </a:lnTo>
                  <a:cubicBezTo>
                    <a:pt x="5884" y="13759"/>
                    <a:pt x="7015" y="12790"/>
                    <a:pt x="8309" y="12815"/>
                  </a:cubicBezTo>
                  <a:cubicBezTo>
                    <a:pt x="8968" y="12827"/>
                    <a:pt x="9587" y="13089"/>
                    <a:pt x="10054" y="13554"/>
                  </a:cubicBezTo>
                  <a:cubicBezTo>
                    <a:pt x="10520" y="14019"/>
                    <a:pt x="10786" y="14639"/>
                    <a:pt x="10798" y="15295"/>
                  </a:cubicBezTo>
                  <a:cubicBezTo>
                    <a:pt x="10822" y="16510"/>
                    <a:pt x="10002" y="17575"/>
                    <a:pt x="8821" y="17875"/>
                  </a:cubicBezTo>
                  <a:cubicBezTo>
                    <a:pt x="8756" y="17894"/>
                    <a:pt x="8692" y="17913"/>
                    <a:pt x="8627" y="17933"/>
                  </a:cubicBezTo>
                  <a:cubicBezTo>
                    <a:pt x="8563" y="17952"/>
                    <a:pt x="8498" y="17970"/>
                    <a:pt x="8433" y="17990"/>
                  </a:cubicBezTo>
                  <a:lnTo>
                    <a:pt x="8418" y="17996"/>
                  </a:lnTo>
                  <a:cubicBezTo>
                    <a:pt x="8313" y="18027"/>
                    <a:pt x="8216" y="18056"/>
                    <a:pt x="8140" y="18104"/>
                  </a:cubicBezTo>
                  <a:cubicBezTo>
                    <a:pt x="7972" y="18211"/>
                    <a:pt x="7880" y="18379"/>
                    <a:pt x="7897" y="18554"/>
                  </a:cubicBezTo>
                  <a:cubicBezTo>
                    <a:pt x="7908" y="18658"/>
                    <a:pt x="7959" y="18769"/>
                    <a:pt x="8061" y="18913"/>
                  </a:cubicBezTo>
                  <a:cubicBezTo>
                    <a:pt x="8125" y="19004"/>
                    <a:pt x="8208" y="19094"/>
                    <a:pt x="8279" y="19170"/>
                  </a:cubicBezTo>
                  <a:lnTo>
                    <a:pt x="10638" y="21520"/>
                  </a:lnTo>
                  <a:lnTo>
                    <a:pt x="12948" y="19218"/>
                  </a:lnTo>
                  <a:cubicBezTo>
                    <a:pt x="13053" y="19119"/>
                    <a:pt x="13164" y="19018"/>
                    <a:pt x="13285" y="18931"/>
                  </a:cubicBezTo>
                  <a:cubicBezTo>
                    <a:pt x="13422" y="18834"/>
                    <a:pt x="13633" y="18704"/>
                    <a:pt x="13887" y="18684"/>
                  </a:cubicBezTo>
                  <a:cubicBezTo>
                    <a:pt x="14233" y="18656"/>
                    <a:pt x="14583" y="18841"/>
                    <a:pt x="14781" y="19167"/>
                  </a:cubicBezTo>
                  <a:cubicBezTo>
                    <a:pt x="14821" y="19233"/>
                    <a:pt x="14853" y="19304"/>
                    <a:pt x="14880" y="19372"/>
                  </a:cubicBezTo>
                  <a:cubicBezTo>
                    <a:pt x="14934" y="19501"/>
                    <a:pt x="14977" y="19627"/>
                    <a:pt x="15017" y="19758"/>
                  </a:cubicBezTo>
                  <a:cubicBezTo>
                    <a:pt x="15037" y="19825"/>
                    <a:pt x="15057" y="19892"/>
                    <a:pt x="15074" y="19960"/>
                  </a:cubicBezTo>
                  <a:cubicBezTo>
                    <a:pt x="15179" y="20340"/>
                    <a:pt x="15379" y="20687"/>
                    <a:pt x="15656" y="20962"/>
                  </a:cubicBezTo>
                  <a:cubicBezTo>
                    <a:pt x="16074" y="21378"/>
                    <a:pt x="16624" y="21600"/>
                    <a:pt x="17206" y="21587"/>
                  </a:cubicBezTo>
                  <a:cubicBezTo>
                    <a:pt x="18321" y="21561"/>
                    <a:pt x="19215" y="20673"/>
                    <a:pt x="19238" y="19565"/>
                  </a:cubicBezTo>
                  <a:cubicBezTo>
                    <a:pt x="19250" y="18988"/>
                    <a:pt x="19025" y="18444"/>
                    <a:pt x="18611" y="18029"/>
                  </a:cubicBezTo>
                  <a:cubicBezTo>
                    <a:pt x="18255" y="17673"/>
                    <a:pt x="17792" y="17442"/>
                    <a:pt x="17291" y="17377"/>
                  </a:cubicBezTo>
                  <a:cubicBezTo>
                    <a:pt x="17258" y="17369"/>
                    <a:pt x="17226" y="17359"/>
                    <a:pt x="17194" y="17350"/>
                  </a:cubicBezTo>
                  <a:cubicBezTo>
                    <a:pt x="17054" y="17311"/>
                    <a:pt x="16907" y="17264"/>
                    <a:pt x="16773" y="17181"/>
                  </a:cubicBezTo>
                  <a:cubicBezTo>
                    <a:pt x="16450" y="16980"/>
                    <a:pt x="16261" y="16631"/>
                    <a:pt x="16289" y="16288"/>
                  </a:cubicBezTo>
                  <a:cubicBezTo>
                    <a:pt x="16309" y="16035"/>
                    <a:pt x="16442" y="15824"/>
                    <a:pt x="16540" y="15688"/>
                  </a:cubicBezTo>
                  <a:cubicBezTo>
                    <a:pt x="16627" y="15566"/>
                    <a:pt x="16727" y="15458"/>
                    <a:pt x="16822" y="15359"/>
                  </a:cubicBezTo>
                  <a:lnTo>
                    <a:pt x="17554" y="14628"/>
                  </a:lnTo>
                  <a:lnTo>
                    <a:pt x="21600" y="10564"/>
                  </a:lnTo>
                  <a:lnTo>
                    <a:pt x="10980" y="0"/>
                  </a:lnTo>
                  <a:close/>
                </a:path>
              </a:pathLst>
            </a:custGeom>
            <a:solidFill>
              <a:srgbClr val="46088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35" name="Интеграция проектного обучения"/>
            <p:cNvSpPr txBox="1"/>
            <p:nvPr/>
          </p:nvSpPr>
          <p:spPr>
            <a:xfrm>
              <a:off x="6881873" y="0"/>
              <a:ext cx="4410728" cy="2120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r>
                <a:t>Интеграция проектного обучения</a:t>
              </a:r>
            </a:p>
          </p:txBody>
        </p:sp>
        <p:sp>
          <p:nvSpPr>
            <p:cNvPr id="336" name="Линия"/>
            <p:cNvSpPr/>
            <p:nvPr/>
          </p:nvSpPr>
          <p:spPr>
            <a:xfrm>
              <a:off x="4350673" y="470788"/>
              <a:ext cx="2416538" cy="320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41" name="Сгруппировать"/>
          <p:cNvGrpSpPr/>
          <p:nvPr/>
        </p:nvGrpSpPr>
        <p:grpSpPr>
          <a:xfrm>
            <a:off x="1735419" y="6926612"/>
            <a:ext cx="10279423" cy="6024832"/>
            <a:chOff x="0" y="0"/>
            <a:chExt cx="10279422" cy="6024831"/>
          </a:xfrm>
        </p:grpSpPr>
        <p:sp>
          <p:nvSpPr>
            <p:cNvPr id="338" name="Фигура"/>
            <p:cNvSpPr/>
            <p:nvPr/>
          </p:nvSpPr>
          <p:spPr>
            <a:xfrm>
              <a:off x="5471317" y="-1"/>
              <a:ext cx="4808106" cy="6024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9284" y="0"/>
                  </a:moveTo>
                  <a:lnTo>
                    <a:pt x="0" y="7408"/>
                  </a:lnTo>
                  <a:lnTo>
                    <a:pt x="6701" y="7408"/>
                  </a:lnTo>
                  <a:lnTo>
                    <a:pt x="6701" y="21600"/>
                  </a:lnTo>
                  <a:lnTo>
                    <a:pt x="14625" y="15250"/>
                  </a:lnTo>
                  <a:cubicBezTo>
                    <a:pt x="14636" y="15241"/>
                    <a:pt x="14646" y="15232"/>
                    <a:pt x="14656" y="15223"/>
                  </a:cubicBezTo>
                  <a:cubicBezTo>
                    <a:pt x="14662" y="15217"/>
                    <a:pt x="14668" y="15211"/>
                    <a:pt x="14674" y="15206"/>
                  </a:cubicBezTo>
                  <a:cubicBezTo>
                    <a:pt x="14793" y="15070"/>
                    <a:pt x="14850" y="14972"/>
                    <a:pt x="14861" y="14878"/>
                  </a:cubicBezTo>
                  <a:cubicBezTo>
                    <a:pt x="14881" y="14714"/>
                    <a:pt x="14772" y="14551"/>
                    <a:pt x="14573" y="14450"/>
                  </a:cubicBezTo>
                  <a:cubicBezTo>
                    <a:pt x="14483" y="14404"/>
                    <a:pt x="14369" y="14375"/>
                    <a:pt x="14239" y="14347"/>
                  </a:cubicBezTo>
                  <a:cubicBezTo>
                    <a:pt x="14205" y="14340"/>
                    <a:pt x="14169" y="14335"/>
                    <a:pt x="14135" y="14328"/>
                  </a:cubicBezTo>
                  <a:cubicBezTo>
                    <a:pt x="13453" y="14251"/>
                    <a:pt x="12820" y="13992"/>
                    <a:pt x="12341" y="13608"/>
                  </a:cubicBezTo>
                  <a:cubicBezTo>
                    <a:pt x="11760" y="13143"/>
                    <a:pt x="11447" y="12529"/>
                    <a:pt x="11461" y="11880"/>
                  </a:cubicBezTo>
                  <a:cubicBezTo>
                    <a:pt x="11488" y="10611"/>
                    <a:pt x="12751" y="9599"/>
                    <a:pt x="14340" y="9576"/>
                  </a:cubicBezTo>
                  <a:cubicBezTo>
                    <a:pt x="15154" y="9564"/>
                    <a:pt x="15923" y="9817"/>
                    <a:pt x="16506" y="10279"/>
                  </a:cubicBezTo>
                  <a:cubicBezTo>
                    <a:pt x="16791" y="10505"/>
                    <a:pt x="17019" y="10771"/>
                    <a:pt x="17177" y="11065"/>
                  </a:cubicBezTo>
                  <a:lnTo>
                    <a:pt x="17334" y="11407"/>
                  </a:lnTo>
                  <a:cubicBezTo>
                    <a:pt x="17355" y="11466"/>
                    <a:pt x="17374" y="11526"/>
                    <a:pt x="17396" y="11585"/>
                  </a:cubicBezTo>
                  <a:cubicBezTo>
                    <a:pt x="17419" y="11644"/>
                    <a:pt x="17444" y="11704"/>
                    <a:pt x="17466" y="11763"/>
                  </a:cubicBezTo>
                  <a:cubicBezTo>
                    <a:pt x="17486" y="11816"/>
                    <a:pt x="17504" y="11865"/>
                    <a:pt x="17525" y="11910"/>
                  </a:cubicBezTo>
                  <a:cubicBezTo>
                    <a:pt x="17546" y="11956"/>
                    <a:pt x="17570" y="11996"/>
                    <a:pt x="17598" y="12032"/>
                  </a:cubicBezTo>
                  <a:cubicBezTo>
                    <a:pt x="17722" y="12189"/>
                    <a:pt x="17927" y="12279"/>
                    <a:pt x="18130" y="12263"/>
                  </a:cubicBezTo>
                  <a:cubicBezTo>
                    <a:pt x="18189" y="12258"/>
                    <a:pt x="18251" y="12246"/>
                    <a:pt x="18318" y="12221"/>
                  </a:cubicBezTo>
                  <a:cubicBezTo>
                    <a:pt x="18385" y="12197"/>
                    <a:pt x="18458" y="12161"/>
                    <a:pt x="18544" y="12113"/>
                  </a:cubicBezTo>
                  <a:cubicBezTo>
                    <a:pt x="18550" y="12109"/>
                    <a:pt x="18555" y="12103"/>
                    <a:pt x="18561" y="12099"/>
                  </a:cubicBezTo>
                  <a:cubicBezTo>
                    <a:pt x="18569" y="12094"/>
                    <a:pt x="18578" y="12091"/>
                    <a:pt x="18586" y="12085"/>
                  </a:cubicBezTo>
                  <a:cubicBezTo>
                    <a:pt x="18676" y="12022"/>
                    <a:pt x="18756" y="11951"/>
                    <a:pt x="18839" y="11882"/>
                  </a:cubicBezTo>
                  <a:cubicBezTo>
                    <a:pt x="18890" y="11841"/>
                    <a:pt x="18941" y="11798"/>
                    <a:pt x="18992" y="11757"/>
                  </a:cubicBezTo>
                  <a:cubicBezTo>
                    <a:pt x="19831" y="11095"/>
                    <a:pt x="20667" y="10430"/>
                    <a:pt x="21496" y="9759"/>
                  </a:cubicBezTo>
                  <a:lnTo>
                    <a:pt x="18829" y="7625"/>
                  </a:lnTo>
                  <a:cubicBezTo>
                    <a:pt x="18692" y="7511"/>
                    <a:pt x="18589" y="7415"/>
                    <a:pt x="18502" y="7317"/>
                  </a:cubicBezTo>
                  <a:cubicBezTo>
                    <a:pt x="18391" y="7191"/>
                    <a:pt x="18240" y="6999"/>
                    <a:pt x="18214" y="6766"/>
                  </a:cubicBezTo>
                  <a:cubicBezTo>
                    <a:pt x="18177" y="6441"/>
                    <a:pt x="18386" y="6123"/>
                    <a:pt x="18759" y="5936"/>
                  </a:cubicBezTo>
                  <a:cubicBezTo>
                    <a:pt x="18913" y="5859"/>
                    <a:pt x="19077" y="5818"/>
                    <a:pt x="19222" y="5783"/>
                  </a:cubicBezTo>
                  <a:lnTo>
                    <a:pt x="19229" y="5780"/>
                  </a:lnTo>
                  <a:lnTo>
                    <a:pt x="19681" y="5663"/>
                  </a:lnTo>
                  <a:cubicBezTo>
                    <a:pt x="20823" y="5433"/>
                    <a:pt x="21600" y="4636"/>
                    <a:pt x="21569" y="3726"/>
                  </a:cubicBezTo>
                  <a:cubicBezTo>
                    <a:pt x="21552" y="3237"/>
                    <a:pt x="21300" y="2769"/>
                    <a:pt x="20856" y="2415"/>
                  </a:cubicBezTo>
                  <a:cubicBezTo>
                    <a:pt x="20408" y="2057"/>
                    <a:pt x="19821" y="1856"/>
                    <a:pt x="19201" y="1845"/>
                  </a:cubicBezTo>
                  <a:cubicBezTo>
                    <a:pt x="17978" y="1824"/>
                    <a:pt x="16913" y="2564"/>
                    <a:pt x="16722" y="3565"/>
                  </a:cubicBezTo>
                  <a:lnTo>
                    <a:pt x="16715" y="3587"/>
                  </a:lnTo>
                  <a:cubicBezTo>
                    <a:pt x="16709" y="3608"/>
                    <a:pt x="16704" y="3628"/>
                    <a:pt x="16697" y="3649"/>
                  </a:cubicBezTo>
                  <a:cubicBezTo>
                    <a:pt x="16689" y="3678"/>
                    <a:pt x="16679" y="3709"/>
                    <a:pt x="16670" y="3738"/>
                  </a:cubicBezTo>
                  <a:cubicBezTo>
                    <a:pt x="16628" y="3865"/>
                    <a:pt x="16569" y="3997"/>
                    <a:pt x="16471" y="4121"/>
                  </a:cubicBezTo>
                  <a:cubicBezTo>
                    <a:pt x="16236" y="4420"/>
                    <a:pt x="15858" y="4585"/>
                    <a:pt x="15456" y="4560"/>
                  </a:cubicBezTo>
                  <a:cubicBezTo>
                    <a:pt x="15168" y="4543"/>
                    <a:pt x="14935" y="4427"/>
                    <a:pt x="14764" y="4329"/>
                  </a:cubicBezTo>
                  <a:cubicBezTo>
                    <a:pt x="14645" y="4261"/>
                    <a:pt x="14519" y="4177"/>
                    <a:pt x="14382" y="4074"/>
                  </a:cubicBezTo>
                  <a:lnTo>
                    <a:pt x="9284" y="0"/>
                  </a:lnTo>
                  <a:close/>
                </a:path>
              </a:pathLst>
            </a:custGeom>
            <a:solidFill>
              <a:srgbClr val="00AF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39" name="Диагностики школьников"/>
            <p:cNvSpPr txBox="1"/>
            <p:nvPr/>
          </p:nvSpPr>
          <p:spPr>
            <a:xfrm>
              <a:off x="-1" y="2226399"/>
              <a:ext cx="4256544" cy="144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/>
            </a:lstStyle>
            <a:p>
              <a:r>
                <a:t>Диагностики школьников</a:t>
              </a:r>
            </a:p>
          </p:txBody>
        </p:sp>
        <p:sp>
          <p:nvSpPr>
            <p:cNvPr id="340" name="Линия"/>
            <p:cNvSpPr/>
            <p:nvPr/>
          </p:nvSpPr>
          <p:spPr>
            <a:xfrm>
              <a:off x="4537843" y="2699511"/>
              <a:ext cx="2754777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45" name="Сгруппировать"/>
          <p:cNvGrpSpPr/>
          <p:nvPr/>
        </p:nvGrpSpPr>
        <p:grpSpPr>
          <a:xfrm>
            <a:off x="12175691" y="6846776"/>
            <a:ext cx="9840359" cy="6280614"/>
            <a:chOff x="89" y="0"/>
            <a:chExt cx="9840357" cy="6280613"/>
          </a:xfrm>
        </p:grpSpPr>
        <p:sp>
          <p:nvSpPr>
            <p:cNvPr id="342" name="Фигура"/>
            <p:cNvSpPr/>
            <p:nvPr/>
          </p:nvSpPr>
          <p:spPr>
            <a:xfrm>
              <a:off x="89" y="-1"/>
              <a:ext cx="4976173" cy="6280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12254" y="0"/>
                  </a:moveTo>
                  <a:lnTo>
                    <a:pt x="7801" y="3537"/>
                  </a:lnTo>
                  <a:lnTo>
                    <a:pt x="6692" y="4417"/>
                  </a:lnTo>
                  <a:cubicBezTo>
                    <a:pt x="6682" y="4426"/>
                    <a:pt x="6671" y="4437"/>
                    <a:pt x="6662" y="4446"/>
                  </a:cubicBezTo>
                  <a:cubicBezTo>
                    <a:pt x="6656" y="4451"/>
                    <a:pt x="6653" y="4455"/>
                    <a:pt x="6648" y="4460"/>
                  </a:cubicBezTo>
                  <a:cubicBezTo>
                    <a:pt x="6536" y="4586"/>
                    <a:pt x="6478" y="4684"/>
                    <a:pt x="6467" y="4777"/>
                  </a:cubicBezTo>
                  <a:cubicBezTo>
                    <a:pt x="6448" y="4931"/>
                    <a:pt x="6547" y="5082"/>
                    <a:pt x="6732" y="5177"/>
                  </a:cubicBezTo>
                  <a:cubicBezTo>
                    <a:pt x="6823" y="5223"/>
                    <a:pt x="6940" y="5253"/>
                    <a:pt x="7051" y="5275"/>
                  </a:cubicBezTo>
                  <a:cubicBezTo>
                    <a:pt x="7078" y="5281"/>
                    <a:pt x="7105" y="5286"/>
                    <a:pt x="7132" y="5291"/>
                  </a:cubicBezTo>
                  <a:cubicBezTo>
                    <a:pt x="7158" y="5296"/>
                    <a:pt x="7187" y="5300"/>
                    <a:pt x="7213" y="5305"/>
                  </a:cubicBezTo>
                  <a:cubicBezTo>
                    <a:pt x="7850" y="5382"/>
                    <a:pt x="8446" y="5622"/>
                    <a:pt x="8896" y="5979"/>
                  </a:cubicBezTo>
                  <a:cubicBezTo>
                    <a:pt x="9460" y="6426"/>
                    <a:pt x="9760" y="7017"/>
                    <a:pt x="9740" y="7643"/>
                  </a:cubicBezTo>
                  <a:cubicBezTo>
                    <a:pt x="9701" y="8838"/>
                    <a:pt x="8485" y="9793"/>
                    <a:pt x="6974" y="9818"/>
                  </a:cubicBezTo>
                  <a:cubicBezTo>
                    <a:pt x="6189" y="9830"/>
                    <a:pt x="5450" y="9590"/>
                    <a:pt x="4887" y="9146"/>
                  </a:cubicBezTo>
                  <a:cubicBezTo>
                    <a:pt x="4612" y="8929"/>
                    <a:pt x="4394" y="8670"/>
                    <a:pt x="4242" y="8386"/>
                  </a:cubicBezTo>
                  <a:lnTo>
                    <a:pt x="4087" y="8058"/>
                  </a:lnTo>
                  <a:cubicBezTo>
                    <a:pt x="4066" y="8001"/>
                    <a:pt x="4045" y="7945"/>
                    <a:pt x="4023" y="7888"/>
                  </a:cubicBezTo>
                  <a:cubicBezTo>
                    <a:pt x="4002" y="7831"/>
                    <a:pt x="3981" y="7774"/>
                    <a:pt x="3960" y="7717"/>
                  </a:cubicBezTo>
                  <a:lnTo>
                    <a:pt x="3956" y="7709"/>
                  </a:lnTo>
                  <a:cubicBezTo>
                    <a:pt x="3921" y="7616"/>
                    <a:pt x="3886" y="7527"/>
                    <a:pt x="3832" y="7459"/>
                  </a:cubicBezTo>
                  <a:cubicBezTo>
                    <a:pt x="3714" y="7312"/>
                    <a:pt x="3526" y="7233"/>
                    <a:pt x="3331" y="7248"/>
                  </a:cubicBezTo>
                  <a:cubicBezTo>
                    <a:pt x="3214" y="7257"/>
                    <a:pt x="3088" y="7303"/>
                    <a:pt x="2928" y="7392"/>
                  </a:cubicBezTo>
                  <a:cubicBezTo>
                    <a:pt x="2922" y="7396"/>
                    <a:pt x="2917" y="7401"/>
                    <a:pt x="2911" y="7405"/>
                  </a:cubicBezTo>
                  <a:cubicBezTo>
                    <a:pt x="2900" y="7413"/>
                    <a:pt x="2889" y="7422"/>
                    <a:pt x="2877" y="7429"/>
                  </a:cubicBezTo>
                  <a:lnTo>
                    <a:pt x="1926" y="8181"/>
                  </a:lnTo>
                  <a:lnTo>
                    <a:pt x="55" y="9650"/>
                  </a:lnTo>
                  <a:lnTo>
                    <a:pt x="2625" y="11689"/>
                  </a:lnTo>
                  <a:cubicBezTo>
                    <a:pt x="2757" y="11798"/>
                    <a:pt x="2858" y="11894"/>
                    <a:pt x="2941" y="11988"/>
                  </a:cubicBezTo>
                  <a:cubicBezTo>
                    <a:pt x="3047" y="12106"/>
                    <a:pt x="3193" y="12289"/>
                    <a:pt x="3220" y="12513"/>
                  </a:cubicBezTo>
                  <a:cubicBezTo>
                    <a:pt x="3259" y="12828"/>
                    <a:pt x="3060" y="13135"/>
                    <a:pt x="2703" y="13315"/>
                  </a:cubicBezTo>
                  <a:cubicBezTo>
                    <a:pt x="2555" y="13390"/>
                    <a:pt x="2396" y="13428"/>
                    <a:pt x="2256" y="13462"/>
                  </a:cubicBezTo>
                  <a:lnTo>
                    <a:pt x="2246" y="13464"/>
                  </a:lnTo>
                  <a:lnTo>
                    <a:pt x="1812" y="13576"/>
                  </a:lnTo>
                  <a:cubicBezTo>
                    <a:pt x="721" y="13811"/>
                    <a:pt x="-24" y="14582"/>
                    <a:pt x="1" y="15450"/>
                  </a:cubicBezTo>
                  <a:cubicBezTo>
                    <a:pt x="14" y="15923"/>
                    <a:pt x="254" y="16369"/>
                    <a:pt x="676" y="16703"/>
                  </a:cubicBezTo>
                  <a:cubicBezTo>
                    <a:pt x="1098" y="17038"/>
                    <a:pt x="1657" y="17226"/>
                    <a:pt x="2252" y="17236"/>
                  </a:cubicBezTo>
                  <a:cubicBezTo>
                    <a:pt x="3457" y="17257"/>
                    <a:pt x="4518" y="16539"/>
                    <a:pt x="4675" y="15578"/>
                  </a:cubicBezTo>
                  <a:cubicBezTo>
                    <a:pt x="4698" y="15394"/>
                    <a:pt x="4780" y="15217"/>
                    <a:pt x="4914" y="15066"/>
                  </a:cubicBezTo>
                  <a:cubicBezTo>
                    <a:pt x="5156" y="14794"/>
                    <a:pt x="5533" y="14632"/>
                    <a:pt x="5926" y="14659"/>
                  </a:cubicBezTo>
                  <a:cubicBezTo>
                    <a:pt x="6207" y="14678"/>
                    <a:pt x="6438" y="14792"/>
                    <a:pt x="6588" y="14877"/>
                  </a:cubicBezTo>
                  <a:cubicBezTo>
                    <a:pt x="6705" y="14944"/>
                    <a:pt x="6825" y="15026"/>
                    <a:pt x="6957" y="15125"/>
                  </a:cubicBezTo>
                  <a:lnTo>
                    <a:pt x="15097" y="21600"/>
                  </a:lnTo>
                  <a:lnTo>
                    <a:pt x="15097" y="7381"/>
                  </a:lnTo>
                  <a:lnTo>
                    <a:pt x="21576" y="7381"/>
                  </a:lnTo>
                  <a:lnTo>
                    <a:pt x="12254" y="0"/>
                  </a:lnTo>
                  <a:close/>
                </a:path>
              </a:pathLst>
            </a:custGeom>
            <a:solidFill>
              <a:srgbClr val="93A0C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43" name="Обучение педагогов и школьных команд"/>
            <p:cNvSpPr txBox="1"/>
            <p:nvPr/>
          </p:nvSpPr>
          <p:spPr>
            <a:xfrm>
              <a:off x="5429721" y="3466334"/>
              <a:ext cx="4410727" cy="279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/>
            </a:lstStyle>
            <a:p>
              <a:r>
                <a:t>Обучение педагогов и школьных команд</a:t>
              </a:r>
            </a:p>
          </p:txBody>
        </p:sp>
        <p:sp>
          <p:nvSpPr>
            <p:cNvPr id="344" name="Линия"/>
            <p:cNvSpPr/>
            <p:nvPr/>
          </p:nvSpPr>
          <p:spPr>
            <a:xfrm>
              <a:off x="3118859" y="3824188"/>
              <a:ext cx="2192920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46" name="Проект в 2024-2025г"/>
          <p:cNvSpPr txBox="1"/>
          <p:nvPr/>
        </p:nvSpPr>
        <p:spPr>
          <a:xfrm>
            <a:off x="2674290" y="16134568"/>
            <a:ext cx="174002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Проекте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 animBg="1" advAuto="0"/>
      <p:bldP spid="337" grpId="0" animBg="1" advAuto="0"/>
      <p:bldP spid="341" grpId="0" animBg="1" advAuto="0"/>
      <p:bldP spid="345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FD0BFAF-17A5-DE7C-75FA-97617E9DE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Продукт">
            <a:extLst>
              <a:ext uri="{FF2B5EF4-FFF2-40B4-BE49-F238E27FC236}">
                <a16:creationId xmlns="" xmlns:a16="http://schemas.microsoft.com/office/drawing/2014/main" id="{A7F58A0E-C8F5-3F73-E78E-880E90310F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9624" y="535160"/>
            <a:ext cx="21971000" cy="1753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300"/>
            </a:lvl1pPr>
          </a:lstStyle>
          <a:p>
            <a:r>
              <a:rPr lang="ru-RU" dirty="0"/>
              <a:t>Траектория для ученика</a:t>
            </a:r>
            <a:endParaRPr dirty="0"/>
          </a:p>
        </p:txBody>
      </p:sp>
      <p:sp>
        <p:nvSpPr>
          <p:cNvPr id="329" name="Номер слайда">
            <a:extLst>
              <a:ext uri="{FF2B5EF4-FFF2-40B4-BE49-F238E27FC236}">
                <a16:creationId xmlns="" xmlns:a16="http://schemas.microsoft.com/office/drawing/2014/main" id="{6546C8E2-6ED2-2967-3734-FF4427B65B0D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9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442505FC-56EE-9749-4835-86598C490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340713"/>
              </p:ext>
            </p:extLst>
          </p:nvPr>
        </p:nvGraphicFramePr>
        <p:xfrm>
          <a:off x="1153563" y="2806376"/>
          <a:ext cx="22903998" cy="14239367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6699454">
                  <a:extLst>
                    <a:ext uri="{9D8B030D-6E8A-4147-A177-3AD203B41FA5}">
                      <a16:colId xmlns="" xmlns:a16="http://schemas.microsoft.com/office/drawing/2014/main" val="1109136322"/>
                    </a:ext>
                  </a:extLst>
                </a:gridCol>
                <a:gridCol w="7024330">
                  <a:extLst>
                    <a:ext uri="{9D8B030D-6E8A-4147-A177-3AD203B41FA5}">
                      <a16:colId xmlns="" xmlns:a16="http://schemas.microsoft.com/office/drawing/2014/main" val="3685965915"/>
                    </a:ext>
                  </a:extLst>
                </a:gridCol>
                <a:gridCol w="9180214">
                  <a:extLst>
                    <a:ext uri="{9D8B030D-6E8A-4147-A177-3AD203B41FA5}">
                      <a16:colId xmlns="" xmlns:a16="http://schemas.microsoft.com/office/drawing/2014/main" val="924383254"/>
                    </a:ext>
                  </a:extLst>
                </a:gridCol>
              </a:tblGrid>
              <a:tr h="1793367">
                <a:tc>
                  <a:txBody>
                    <a:bodyPr/>
                    <a:lstStyle/>
                    <a:p>
                      <a:pPr defTabSz="914400">
                        <a:tabLst>
                          <a:tab pos="2082800" algn="l"/>
                        </a:tabLst>
                        <a:defRPr sz="1800" b="0"/>
                      </a:pPr>
                      <a:r>
                        <a:rPr sz="4500" dirty="0" err="1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Пропедевтика</a:t>
                      </a:r>
                      <a:r>
                        <a:rPr sz="4500" dirty="0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
 (5-6 </a:t>
                      </a:r>
                      <a:r>
                        <a:rPr sz="4500" dirty="0" err="1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классы</a:t>
                      </a:r>
                      <a:r>
                        <a:rPr sz="4500" dirty="0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2082800" algn="l"/>
                        </a:tabLst>
                        <a:defRPr sz="1800" b="0"/>
                      </a:pPr>
                      <a:r>
                        <a:rPr sz="4500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Средняя школа
 (7-9 классы)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2082800" algn="l"/>
                        </a:tabLst>
                        <a:defRPr sz="1800" b="0"/>
                      </a:pPr>
                      <a:r>
                        <a:rPr sz="4500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Старшая школа
(10-11 классы)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8560743"/>
                  </a:ext>
                </a:extLst>
              </a:tr>
              <a:tr h="1075557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во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ВСОШ (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школьный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пригласительный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этапы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);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олимпиаде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Интеллектуальный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марафон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Внеурочная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деятельность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доп</a:t>
                      </a:r>
                      <a:r>
                        <a:rPr lang="ru-RU"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олнительное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образование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
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Класс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ы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углубленным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изучением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предметов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во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ВСОШ;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Проектная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деятельность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«</a:t>
                      </a:r>
                      <a:r>
                        <a:rPr lang="ru-RU"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Сириус.Курсах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»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сменах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регионального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центра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или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ОЦ «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Сириус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»;
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Внеурочная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деятельност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ь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доп</a:t>
                      </a:r>
                      <a:r>
                        <a:rPr lang="ru-RU"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олнительное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образовани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олимпиадах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конкурсах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от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региона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.
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Классы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профильным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изучением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предметов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Проектная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деятельность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совместно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индустриальными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партнёрами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олимпиадах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,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построение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траектории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поступления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вуз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Внеурочная деятельность и дополнительное образование;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сменах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регионального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центра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или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ОЦ «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Сириус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»;
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3005408"/>
                  </a:ext>
                </a:extLst>
              </a:tr>
            </a:tbl>
          </a:graphicData>
        </a:graphic>
      </p:graphicFrame>
      <p:sp>
        <p:nvSpPr>
          <p:cNvPr id="9" name="Проект в 2024-2025г">
            <a:extLst>
              <a:ext uri="{FF2B5EF4-FFF2-40B4-BE49-F238E27FC236}">
                <a16:creationId xmlns="" xmlns:a16="http://schemas.microsoft.com/office/drawing/2014/main" id="{4DBA5C4C-0E0C-055A-70F8-CEEA659B30AE}"/>
              </a:ext>
            </a:extLst>
          </p:cNvPr>
          <p:cNvSpPr txBox="1"/>
          <p:nvPr/>
        </p:nvSpPr>
        <p:spPr>
          <a:xfrm>
            <a:off x="2674290" y="16134568"/>
            <a:ext cx="174002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Проекте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60941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BC4246-7F1F-9C0A-2DBD-3D694B1EE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Продукт">
            <a:extLst>
              <a:ext uri="{FF2B5EF4-FFF2-40B4-BE49-F238E27FC236}">
                <a16:creationId xmlns="" xmlns:a16="http://schemas.microsoft.com/office/drawing/2014/main" id="{E2704345-21D9-4F27-38AD-2C73731678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9624" y="535160"/>
            <a:ext cx="21971000" cy="1753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300"/>
            </a:lvl1pPr>
          </a:lstStyle>
          <a:p>
            <a:r>
              <a:rPr lang="ru-RU" dirty="0"/>
              <a:t>5-6 классы</a:t>
            </a:r>
            <a:endParaRPr dirty="0"/>
          </a:p>
        </p:txBody>
      </p:sp>
      <p:sp>
        <p:nvSpPr>
          <p:cNvPr id="329" name="Номер слайда">
            <a:extLst>
              <a:ext uri="{FF2B5EF4-FFF2-40B4-BE49-F238E27FC236}">
                <a16:creationId xmlns="" xmlns:a16="http://schemas.microsoft.com/office/drawing/2014/main" id="{F9FD67F2-0CFD-F34D-1980-AD00BC98EA17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9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5E8C5A7-442D-3125-721F-55E718FD2454}"/>
              </a:ext>
            </a:extLst>
          </p:cNvPr>
          <p:cNvSpPr txBox="1"/>
          <p:nvPr/>
        </p:nvSpPr>
        <p:spPr>
          <a:xfrm>
            <a:off x="1691651" y="2615072"/>
            <a:ext cx="15368439" cy="121982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2438338">
              <a:lnSpc>
                <a:spcPct val="120000"/>
              </a:lnSpc>
              <a:spcBef>
                <a:spcPts val="2000"/>
              </a:spcBef>
              <a:defRPr sz="6000"/>
            </a:pPr>
            <a:r>
              <a:rPr lang="ru-RU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 внеурочной деятельности:</a:t>
            </a:r>
          </a:p>
          <a:p>
            <a:pPr marL="1111250" indent="-1111250" algn="just" defTabSz="2438338">
              <a:lnSpc>
                <a:spcPct val="120000"/>
              </a:lnSpc>
              <a:spcBef>
                <a:spcPts val="2000"/>
              </a:spcBef>
              <a:buSzPct val="100000"/>
              <a:buAutoNum type="arabicPeriod"/>
              <a:defRPr sz="6000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Математика (включает пропедевтику курсов физики и информатики);</a:t>
            </a:r>
          </a:p>
          <a:p>
            <a:pPr marL="1111250" indent="-1111250" algn="l" defTabSz="2438338">
              <a:lnSpc>
                <a:spcPct val="120000"/>
              </a:lnSpc>
              <a:spcBef>
                <a:spcPts val="2000"/>
              </a:spcBef>
              <a:buSzPct val="100000"/>
              <a:buAutoNum type="arabicPeriod"/>
              <a:defRPr sz="6000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Наглядная геометрия;</a:t>
            </a:r>
          </a:p>
          <a:p>
            <a:pPr marL="1111250" indent="-1111250" algn="just" defTabSz="2438338">
              <a:lnSpc>
                <a:spcPct val="120000"/>
              </a:lnSpc>
              <a:spcBef>
                <a:spcPts val="2000"/>
              </a:spcBef>
              <a:buSzPct val="100000"/>
              <a:buAutoNum type="arabicPeriod"/>
              <a:defRPr sz="6000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Естествознание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 двух вариантах —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пропедевтика курса физики, курсов химии и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биологии);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11250" indent="-1111250" algn="l" defTabSz="2438338">
              <a:lnSpc>
                <a:spcPct val="120000"/>
              </a:lnSpc>
              <a:spcBef>
                <a:spcPts val="2000"/>
              </a:spcBef>
              <a:buSzPct val="100000"/>
              <a:buAutoNum type="arabicPeriod"/>
              <a:defRPr sz="6000"/>
            </a:pPr>
            <a:r>
              <a:rPr lang="e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Scratch (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базовых навыков программирования).</a:t>
            </a:r>
          </a:p>
        </p:txBody>
      </p:sp>
      <p:pic>
        <p:nvPicPr>
          <p:cNvPr id="5" name="10339964.jpg" descr="10339964.jpg">
            <a:extLst>
              <a:ext uri="{FF2B5EF4-FFF2-40B4-BE49-F238E27FC236}">
                <a16:creationId xmlns="" xmlns:a16="http://schemas.microsoft.com/office/drawing/2014/main" id="{35D78F0F-929A-0C19-E1DF-B9040EEF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868" y="6139543"/>
            <a:ext cx="7093131" cy="472875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оект в 2024-2025г">
            <a:extLst>
              <a:ext uri="{FF2B5EF4-FFF2-40B4-BE49-F238E27FC236}">
                <a16:creationId xmlns="" xmlns:a16="http://schemas.microsoft.com/office/drawing/2014/main" id="{5FBBE27F-EBC9-AAB8-B6C8-39077E484967}"/>
              </a:ext>
            </a:extLst>
          </p:cNvPr>
          <p:cNvSpPr txBox="1"/>
          <p:nvPr/>
        </p:nvSpPr>
        <p:spPr>
          <a:xfrm>
            <a:off x="2674290" y="16134568"/>
            <a:ext cx="174002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Проекте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690058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1C30C6-6520-CF52-A314-6C60D50DD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Продукт">
            <a:extLst>
              <a:ext uri="{FF2B5EF4-FFF2-40B4-BE49-F238E27FC236}">
                <a16:creationId xmlns="" xmlns:a16="http://schemas.microsoft.com/office/drawing/2014/main" id="{A38E253F-034B-EFC1-0278-1C51516E1E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9624" y="535160"/>
            <a:ext cx="21971000" cy="1753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300"/>
            </a:lvl1pPr>
          </a:lstStyle>
          <a:p>
            <a:r>
              <a:rPr lang="ru-RU" dirty="0"/>
              <a:t>Классы Проекта</a:t>
            </a:r>
            <a:endParaRPr dirty="0"/>
          </a:p>
        </p:txBody>
      </p:sp>
      <p:sp>
        <p:nvSpPr>
          <p:cNvPr id="329" name="Номер слайда">
            <a:extLst>
              <a:ext uri="{FF2B5EF4-FFF2-40B4-BE49-F238E27FC236}">
                <a16:creationId xmlns="" xmlns:a16="http://schemas.microsoft.com/office/drawing/2014/main" id="{45A3FC76-2C25-A0DB-B4C6-2650ACF96682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9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" name="Новые классы (набирающиеся в 2024):…">
            <a:extLst>
              <a:ext uri="{FF2B5EF4-FFF2-40B4-BE49-F238E27FC236}">
                <a16:creationId xmlns="" xmlns:a16="http://schemas.microsoft.com/office/drawing/2014/main" id="{18935457-9A27-1CAE-54F6-4ACCC43845AF}"/>
              </a:ext>
            </a:extLst>
          </p:cNvPr>
          <p:cNvSpPr txBox="1"/>
          <p:nvPr/>
        </p:nvSpPr>
        <p:spPr>
          <a:xfrm>
            <a:off x="1291663" y="2868553"/>
            <a:ext cx="13103266" cy="741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/>
          <a:p>
            <a:pPr algn="l" defTabSz="2316421">
              <a:spcBef>
                <a:spcPts val="2000"/>
              </a:spcBef>
              <a:defRPr sz="4180"/>
            </a:pPr>
            <a:r>
              <a:rPr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классы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r>
              <a:rPr lang="ru-RU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—2025 учебного года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физика+математика+информатика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55687" indent="-1055687" algn="l" defTabSz="2316421">
              <a:spcBef>
                <a:spcPts val="2000"/>
              </a:spcBef>
              <a:buSzPct val="100000"/>
              <a:buFontTx/>
              <a:buAutoNum type="arabicPeriod"/>
              <a:defRPr sz="4180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класс (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химия+биология+математика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химия+биология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информатика+математика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физика+информатика+математика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химия+биология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класс (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химия+биология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4" name="Классы, продолжающие обучение:…">
            <a:extLst>
              <a:ext uri="{FF2B5EF4-FFF2-40B4-BE49-F238E27FC236}">
                <a16:creationId xmlns="" xmlns:a16="http://schemas.microsoft.com/office/drawing/2014/main" id="{9B3ADE11-4E1C-E152-BC00-5F38B43771E3}"/>
              </a:ext>
            </a:extLst>
          </p:cNvPr>
          <p:cNvSpPr txBox="1"/>
          <p:nvPr/>
        </p:nvSpPr>
        <p:spPr>
          <a:xfrm>
            <a:off x="1291663" y="10661085"/>
            <a:ext cx="19569460" cy="45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338">
              <a:spcBef>
                <a:spcPts val="2000"/>
              </a:spcBef>
            </a:pPr>
            <a:r>
              <a:rPr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Классы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продолжающие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обучение</a:t>
            </a:r>
            <a:r>
              <a:rPr lang="ru-RU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(с 2023—2024 учебного года)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814916" indent="-814916" algn="l" defTabSz="2438338">
              <a:spcBef>
                <a:spcPts val="2000"/>
              </a:spcBef>
              <a:buSzPct val="100000"/>
              <a:buAutoNum type="arabicPeriod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физика+информатика+математика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814916" indent="-814916" algn="l" defTabSz="2438338">
              <a:spcBef>
                <a:spcPts val="2000"/>
              </a:spcBef>
              <a:buSzPct val="100000"/>
              <a:buAutoNum type="arabicPeriod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814916" indent="-814916" algn="l" defTabSz="2438338">
              <a:spcBef>
                <a:spcPts val="2000"/>
              </a:spcBef>
              <a:buSzPct val="100000"/>
              <a:buAutoNum type="arabicPeriod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информатика+математика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814916" indent="-814916" algn="l" defTabSz="2438338">
              <a:spcBef>
                <a:spcPts val="2000"/>
              </a:spcBef>
              <a:buSzPct val="100000"/>
              <a:buAutoNum type="arabicPeriod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физика+информатика+математика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6" name="20944386.jpg" descr="20944386.jpg">
            <a:extLst>
              <a:ext uri="{FF2B5EF4-FFF2-40B4-BE49-F238E27FC236}">
                <a16:creationId xmlns="" xmlns:a16="http://schemas.microsoft.com/office/drawing/2014/main" id="{34AAA8F4-35C6-3124-5835-828817D6B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1454" y="4044974"/>
            <a:ext cx="9537299" cy="6358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оект в 2024-2025г">
            <a:extLst>
              <a:ext uri="{FF2B5EF4-FFF2-40B4-BE49-F238E27FC236}">
                <a16:creationId xmlns="" xmlns:a16="http://schemas.microsoft.com/office/drawing/2014/main" id="{CA136BF7-BE0E-8C58-330A-ABC272B5BF35}"/>
              </a:ext>
            </a:extLst>
          </p:cNvPr>
          <p:cNvSpPr txBox="1"/>
          <p:nvPr/>
        </p:nvSpPr>
        <p:spPr>
          <a:xfrm>
            <a:off x="2674290" y="16134568"/>
            <a:ext cx="174002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Проекте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497047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Методическое сопровождение"/>
          <p:cNvSpPr txBox="1">
            <a:spLocks noGrp="1"/>
          </p:cNvSpPr>
          <p:nvPr>
            <p:ph type="title"/>
          </p:nvPr>
        </p:nvSpPr>
        <p:spPr>
          <a:xfrm>
            <a:off x="3048378" y="6299200"/>
            <a:ext cx="20129502" cy="4648200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Методическое сопровождение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Образовательный центр «Сириус»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66315" y="16122762"/>
            <a:ext cx="312585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 dirty="0"/>
          </a:p>
        </p:txBody>
      </p:sp>
      <p:pic>
        <p:nvPicPr>
          <p:cNvPr id="1026" name="Picture 2" descr="Путин рассказал, во что надо конвертировать рост экономического потенциала  - РИА Новости, 04.04.2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441" y="6688666"/>
            <a:ext cx="12531742" cy="7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4031" y="7120063"/>
            <a:ext cx="931499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2015 году Фонд открыл на базе олимпийской инфраструктуры Сочи </a:t>
            </a:r>
            <a:r>
              <a:rPr lang="ru-RU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Образовательный центр «Сириус»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74031" y="1642492"/>
            <a:ext cx="221201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Образовательный Фонд «Талант и успех» </a:t>
            </a:r>
            <a:r>
              <a:rPr lang="ru-RU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 в декабре 2014 года по инициативе Президента Российской Федерации В. В. Путина, возглавляющего Попечительский совет Фонда</a:t>
            </a:r>
          </a:p>
        </p:txBody>
      </p:sp>
    </p:spTree>
    <p:extLst>
      <p:ext uri="{BB962C8B-B14F-4D97-AF65-F5344CB8AC3E}">
        <p14:creationId xmlns:p14="http://schemas.microsoft.com/office/powerpoint/2010/main" val="341319153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Методическое сопровождение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Методическое сопровождение</a:t>
            </a:r>
          </a:p>
        </p:txBody>
      </p:sp>
      <p:sp>
        <p:nvSpPr>
          <p:cNvPr id="351" name="Учебно–методические материал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974005">
              <a:defRPr sz="10282" spc="-204"/>
            </a:lvl1pPr>
          </a:lstStyle>
          <a:p>
            <a:r>
              <a:t>Учебно–методические материалы</a:t>
            </a:r>
          </a:p>
        </p:txBody>
      </p:sp>
      <p:sp>
        <p:nvSpPr>
          <p:cNvPr id="352" name="Линия"/>
          <p:cNvSpPr/>
          <p:nvPr/>
        </p:nvSpPr>
        <p:spPr>
          <a:xfrm>
            <a:off x="8520108" y="8623300"/>
            <a:ext cx="958619" cy="0"/>
          </a:xfrm>
          <a:prstGeom prst="line">
            <a:avLst/>
          </a:prstGeom>
          <a:ln w="50800">
            <a:solidFill>
              <a:srgbClr val="4D008C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3" name="Линия"/>
          <p:cNvSpPr/>
          <p:nvPr/>
        </p:nvSpPr>
        <p:spPr>
          <a:xfrm flipV="1">
            <a:off x="9478016" y="4747169"/>
            <a:ext cx="1" cy="8616122"/>
          </a:xfrm>
          <a:prstGeom prst="line">
            <a:avLst/>
          </a:prstGeom>
          <a:ln w="50800">
            <a:solidFill>
              <a:srgbClr val="4D008C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4" name="Линия"/>
          <p:cNvSpPr/>
          <p:nvPr/>
        </p:nvSpPr>
        <p:spPr>
          <a:xfrm>
            <a:off x="9478016" y="4760954"/>
            <a:ext cx="1274116" cy="1"/>
          </a:xfrm>
          <a:prstGeom prst="line">
            <a:avLst/>
          </a:prstGeom>
          <a:ln w="50800">
            <a:solidFill>
              <a:srgbClr val="4D008C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5" name="Линия"/>
          <p:cNvSpPr/>
          <p:nvPr/>
        </p:nvSpPr>
        <p:spPr>
          <a:xfrm>
            <a:off x="9478016" y="7503962"/>
            <a:ext cx="1274116" cy="1"/>
          </a:xfrm>
          <a:prstGeom prst="line">
            <a:avLst/>
          </a:prstGeom>
          <a:ln w="50800">
            <a:solidFill>
              <a:srgbClr val="4D008C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6" name="Линия"/>
          <p:cNvSpPr/>
          <p:nvPr/>
        </p:nvSpPr>
        <p:spPr>
          <a:xfrm>
            <a:off x="9503708" y="9979067"/>
            <a:ext cx="1222731" cy="1"/>
          </a:xfrm>
          <a:prstGeom prst="line">
            <a:avLst/>
          </a:prstGeom>
          <a:ln w="50800">
            <a:solidFill>
              <a:srgbClr val="4D008C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7" name="Линия"/>
          <p:cNvSpPr/>
          <p:nvPr/>
        </p:nvSpPr>
        <p:spPr>
          <a:xfrm>
            <a:off x="9488030" y="13343960"/>
            <a:ext cx="122273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8" name="Учебные материалы"/>
          <p:cNvSpPr/>
          <p:nvPr/>
        </p:nvSpPr>
        <p:spPr>
          <a:xfrm>
            <a:off x="10686651" y="3996274"/>
            <a:ext cx="11573774" cy="1529361"/>
          </a:xfrm>
          <a:prstGeom prst="roundRect">
            <a:avLst>
              <a:gd name="adj" fmla="val 12456"/>
            </a:avLst>
          </a:prstGeom>
          <a:solidFill>
            <a:srgbClr val="4D00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037989"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Учебные материалы</a:t>
            </a:r>
          </a:p>
        </p:txBody>
      </p:sp>
      <p:sp>
        <p:nvSpPr>
          <p:cNvPr id="359" name="Методические материалы к уроку для учителя"/>
          <p:cNvSpPr/>
          <p:nvPr/>
        </p:nvSpPr>
        <p:spPr>
          <a:xfrm>
            <a:off x="10739430" y="6351885"/>
            <a:ext cx="11573774" cy="2041903"/>
          </a:xfrm>
          <a:prstGeom prst="roundRect">
            <a:avLst>
              <a:gd name="adj" fmla="val 9330"/>
            </a:avLst>
          </a:prstGeom>
          <a:solidFill>
            <a:srgbClr val="4D00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037989"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Методические материалы к уроку для учителя</a:t>
            </a:r>
          </a:p>
        </p:txBody>
      </p:sp>
      <p:sp>
        <p:nvSpPr>
          <p:cNvPr id="360" name="Учебные материалы + учебно–методический комплект"/>
          <p:cNvSpPr/>
          <p:nvPr/>
        </p:nvSpPr>
        <p:spPr>
          <a:xfrm>
            <a:off x="1340702" y="6383928"/>
            <a:ext cx="7193793" cy="4478744"/>
          </a:xfrm>
          <a:prstGeom prst="roundRect">
            <a:avLst>
              <a:gd name="adj" fmla="val 9906"/>
            </a:avLst>
          </a:prstGeom>
          <a:solidFill>
            <a:srgbClr val="4D00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065985">
              <a:lnSpc>
                <a:spcPct val="90000"/>
              </a:lnSpc>
              <a:spcBef>
                <a:spcPts val="5600"/>
              </a:spcBef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Учебные материалы + учебно–методический комплект</a:t>
            </a:r>
          </a:p>
        </p:txBody>
      </p:sp>
      <p:sp>
        <p:nvSpPr>
          <p:cNvPr id="361" name="Презентация к уроку"/>
          <p:cNvSpPr/>
          <p:nvPr/>
        </p:nvSpPr>
        <p:spPr>
          <a:xfrm>
            <a:off x="10723752" y="9220038"/>
            <a:ext cx="11605131" cy="1518058"/>
          </a:xfrm>
          <a:prstGeom prst="roundRect">
            <a:avLst>
              <a:gd name="adj" fmla="val 12549"/>
            </a:avLst>
          </a:prstGeom>
          <a:solidFill>
            <a:srgbClr val="4D00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037989"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Презентация к уроку</a:t>
            </a:r>
          </a:p>
        </p:txBody>
      </p:sp>
      <p:sp>
        <p:nvSpPr>
          <p:cNvPr id="362" name="Раздаточный материал (упражнения и задачи, самостоятельные работы, тестовые материалы и т. п.)"/>
          <p:cNvSpPr/>
          <p:nvPr/>
        </p:nvSpPr>
        <p:spPr>
          <a:xfrm>
            <a:off x="10681934" y="11564346"/>
            <a:ext cx="11688767" cy="3559227"/>
          </a:xfrm>
          <a:prstGeom prst="roundRect">
            <a:avLst>
              <a:gd name="adj" fmla="val 12254"/>
            </a:avLst>
          </a:prstGeom>
          <a:solidFill>
            <a:srgbClr val="4D00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037989"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Раздаточный материал (упражнения и задачи, самостоятельные работы, тестовые материалы и т. п.)</a:t>
            </a:r>
          </a:p>
        </p:txBody>
      </p:sp>
      <p:sp>
        <p:nvSpPr>
          <p:cNvPr id="363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7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Методическое сопровождение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Методическое сопровождение</a:t>
            </a:r>
          </a:p>
        </p:txBody>
      </p:sp>
      <p:sp>
        <p:nvSpPr>
          <p:cNvPr id="366" name="Материалы на Сириус.Курсах"/>
          <p:cNvSpPr txBox="1">
            <a:spLocks noGrp="1"/>
          </p:cNvSpPr>
          <p:nvPr>
            <p:ph type="title"/>
          </p:nvPr>
        </p:nvSpPr>
        <p:spPr>
          <a:xfrm>
            <a:off x="0" y="664712"/>
            <a:ext cx="24384000" cy="175396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8000" dirty="0" err="1"/>
              <a:t>Материалы</a:t>
            </a:r>
            <a:r>
              <a:rPr sz="8000" dirty="0"/>
              <a:t> </a:t>
            </a:r>
            <a:r>
              <a:rPr lang="ru-RU" sz="8000" dirty="0"/>
              <a:t>на платформе «</a:t>
            </a:r>
            <a:r>
              <a:rPr lang="ru-RU" sz="8000" dirty="0" err="1"/>
              <a:t>Сириус.Школы</a:t>
            </a:r>
            <a:r>
              <a:rPr lang="ru-RU" sz="8000" dirty="0"/>
              <a:t>» </a:t>
            </a:r>
            <a:endParaRPr sz="8000" dirty="0"/>
          </a:p>
        </p:txBody>
      </p:sp>
      <p:pic>
        <p:nvPicPr>
          <p:cNvPr id="367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43" y="3329854"/>
            <a:ext cx="20259714" cy="11893537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7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Диагностики школьников"/>
          <p:cNvSpPr txBox="1">
            <a:spLocks noGrp="1"/>
          </p:cNvSpPr>
          <p:nvPr>
            <p:ph type="title"/>
          </p:nvPr>
        </p:nvSpPr>
        <p:spPr>
          <a:xfrm>
            <a:off x="3048378" y="6299200"/>
            <a:ext cx="20129502" cy="4648200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Диагностики школьников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C678CA9-80A7-7E3E-6B3D-A7F80BF62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Методическое сопровождение">
            <a:extLst>
              <a:ext uri="{FF2B5EF4-FFF2-40B4-BE49-F238E27FC236}">
                <a16:creationId xmlns="" xmlns:a16="http://schemas.microsoft.com/office/drawing/2014/main" id="{EEDF218D-36A4-1513-C58F-8E9FBF53A6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Методическое сопровождение</a:t>
            </a:r>
          </a:p>
        </p:txBody>
      </p:sp>
      <p:sp>
        <p:nvSpPr>
          <p:cNvPr id="366" name="Материалы на Сириус.Курсах">
            <a:extLst>
              <a:ext uri="{FF2B5EF4-FFF2-40B4-BE49-F238E27FC236}">
                <a16:creationId xmlns="" xmlns:a16="http://schemas.microsoft.com/office/drawing/2014/main" id="{235C3D5E-F4E4-A2D2-0019-A9981EA924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Прогресс учеников</a:t>
            </a:r>
            <a:endParaRPr dirty="0"/>
          </a:p>
        </p:txBody>
      </p:sp>
      <p:sp>
        <p:nvSpPr>
          <p:cNvPr id="368" name="Номер слайда">
            <a:extLst>
              <a:ext uri="{FF2B5EF4-FFF2-40B4-BE49-F238E27FC236}">
                <a16:creationId xmlns="" xmlns:a16="http://schemas.microsoft.com/office/drawing/2014/main" id="{5CFEBA9B-DB84-F494-A039-E24129D45D2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7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7" name="Вступительная работа">
            <a:extLst>
              <a:ext uri="{FF2B5EF4-FFF2-40B4-BE49-F238E27FC236}">
                <a16:creationId xmlns="" xmlns:a16="http://schemas.microsoft.com/office/drawing/2014/main" id="{529FB261-3ABC-7DEA-851D-B51F57008ADE}"/>
              </a:ext>
            </a:extLst>
          </p:cNvPr>
          <p:cNvSpPr/>
          <p:nvPr/>
        </p:nvSpPr>
        <p:spPr>
          <a:xfrm>
            <a:off x="984039" y="2965946"/>
            <a:ext cx="6009593" cy="3716062"/>
          </a:xfrm>
          <a:prstGeom prst="roundRect">
            <a:avLst>
              <a:gd name="adj" fmla="val 14101"/>
            </a:avLst>
          </a:prstGeom>
          <a:solidFill>
            <a:srgbClr val="460886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rPr dirty="0" err="1"/>
              <a:t>Вступительная</a:t>
            </a:r>
            <a:r>
              <a:rPr dirty="0"/>
              <a:t> </a:t>
            </a:r>
            <a:r>
              <a:rPr lang="ru-RU" dirty="0" smtClean="0"/>
              <a:t>диагностика</a:t>
            </a:r>
            <a:endParaRPr dirty="0"/>
          </a:p>
        </p:txBody>
      </p:sp>
      <p:sp>
        <p:nvSpPr>
          <p:cNvPr id="8" name="Портфолио ученика в Проекте">
            <a:extLst>
              <a:ext uri="{FF2B5EF4-FFF2-40B4-BE49-F238E27FC236}">
                <a16:creationId xmlns="" xmlns:a16="http://schemas.microsoft.com/office/drawing/2014/main" id="{937AABF8-943E-414F-1916-F6BE4D065CAB}"/>
              </a:ext>
            </a:extLst>
          </p:cNvPr>
          <p:cNvSpPr/>
          <p:nvPr/>
        </p:nvSpPr>
        <p:spPr>
          <a:xfrm>
            <a:off x="1186722" y="8757073"/>
            <a:ext cx="6009593" cy="3716061"/>
          </a:xfrm>
          <a:prstGeom prst="roundRect">
            <a:avLst>
              <a:gd name="adj" fmla="val 14589"/>
            </a:avLst>
          </a:prstGeom>
          <a:gradFill>
            <a:gsLst>
              <a:gs pos="0">
                <a:srgbClr val="460886"/>
              </a:gs>
              <a:gs pos="100000">
                <a:srgbClr val="CA3AF2"/>
              </a:gs>
            </a:gsLst>
            <a:lin ang="19371256"/>
          </a:gradFill>
          <a:ln w="25400">
            <a:solidFill>
              <a:srgbClr val="46088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Портфолио ученика в Проекте</a:t>
            </a:r>
          </a:p>
        </p:txBody>
      </p:sp>
      <p:cxnSp>
        <p:nvCxnSpPr>
          <p:cNvPr id="9" name="Соединительная линия">
            <a:extLst>
              <a:ext uri="{FF2B5EF4-FFF2-40B4-BE49-F238E27FC236}">
                <a16:creationId xmlns="" xmlns:a16="http://schemas.microsoft.com/office/drawing/2014/main" id="{22CB1BF4-E2D9-1D07-A4B0-061578B4F67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3988836" y="6682008"/>
            <a:ext cx="202683" cy="2075065"/>
          </a:xfrm>
          <a:prstGeom prst="straightConnector1">
            <a:avLst/>
          </a:prstGeom>
          <a:ln w="88900">
            <a:solidFill>
              <a:srgbClr val="460886"/>
            </a:solidFill>
            <a:miter lim="400000"/>
            <a:tailEnd type="triangle"/>
          </a:ln>
        </p:spPr>
      </p:cxnSp>
      <p:pic>
        <p:nvPicPr>
          <p:cNvPr id="10" name="20943849.jpg" descr="20943849.jpg">
            <a:extLst>
              <a:ext uri="{FF2B5EF4-FFF2-40B4-BE49-F238E27FC236}">
                <a16:creationId xmlns="" xmlns:a16="http://schemas.microsoft.com/office/drawing/2014/main" id="{76754FE8-06B6-76E6-DA21-4F2C8A19E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084" y="3244886"/>
            <a:ext cx="11264916" cy="112649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Результаты диагностик">
            <a:extLst>
              <a:ext uri="{FF2B5EF4-FFF2-40B4-BE49-F238E27FC236}">
                <a16:creationId xmlns="" xmlns:a16="http://schemas.microsoft.com/office/drawing/2014/main" id="{9C632B7B-7AB6-5580-5D31-E4DA388225AC}"/>
              </a:ext>
            </a:extLst>
          </p:cNvPr>
          <p:cNvSpPr/>
          <p:nvPr/>
        </p:nvSpPr>
        <p:spPr>
          <a:xfrm>
            <a:off x="8369635" y="7837692"/>
            <a:ext cx="6009592" cy="3716062"/>
          </a:xfrm>
          <a:prstGeom prst="roundRect">
            <a:avLst>
              <a:gd name="adj" fmla="val 14101"/>
            </a:avLst>
          </a:prstGeom>
          <a:solidFill>
            <a:srgbClr val="460886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rPr dirty="0" err="1"/>
              <a:t>Результаты</a:t>
            </a:r>
            <a:r>
              <a:rPr dirty="0"/>
              <a:t> </a:t>
            </a:r>
            <a:r>
              <a:rPr dirty="0" err="1"/>
              <a:t>диагностик</a:t>
            </a:r>
            <a:r>
              <a:rPr lang="ru-RU" dirty="0"/>
              <a:t>, проводимых Фондом</a:t>
            </a:r>
            <a:br>
              <a:rPr lang="ru-RU" dirty="0"/>
            </a:br>
            <a:r>
              <a:rPr lang="ru-RU" dirty="0"/>
              <a:t>(2 раза в год)</a:t>
            </a:r>
            <a:endParaRPr dirty="0"/>
          </a:p>
        </p:txBody>
      </p:sp>
      <p:cxnSp>
        <p:nvCxnSpPr>
          <p:cNvPr id="12" name="Соединительная линия">
            <a:extLst>
              <a:ext uri="{FF2B5EF4-FFF2-40B4-BE49-F238E27FC236}">
                <a16:creationId xmlns="" xmlns:a16="http://schemas.microsoft.com/office/drawing/2014/main" id="{D48156E6-1AE0-E985-0864-1497ABD0EEA0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165535" y="9695723"/>
            <a:ext cx="1204100" cy="176617"/>
          </a:xfrm>
          <a:prstGeom prst="straightConnector1">
            <a:avLst/>
          </a:prstGeom>
          <a:ln w="88900">
            <a:solidFill>
              <a:srgbClr val="460886"/>
            </a:solidFill>
            <a:miter lim="400000"/>
            <a:tailEnd type="triangle"/>
          </a:ln>
        </p:spPr>
      </p:cxnSp>
      <p:sp>
        <p:nvSpPr>
          <p:cNvPr id="13" name="Результаты мероприятий Проекта">
            <a:extLst>
              <a:ext uri="{FF2B5EF4-FFF2-40B4-BE49-F238E27FC236}">
                <a16:creationId xmlns="" xmlns:a16="http://schemas.microsoft.com/office/drawing/2014/main" id="{B98F4A41-1B7E-AD53-2927-75937D087A34}"/>
              </a:ext>
            </a:extLst>
          </p:cNvPr>
          <p:cNvSpPr/>
          <p:nvPr/>
        </p:nvSpPr>
        <p:spPr>
          <a:xfrm>
            <a:off x="8369635" y="12074438"/>
            <a:ext cx="6009592" cy="3716062"/>
          </a:xfrm>
          <a:prstGeom prst="roundRect">
            <a:avLst>
              <a:gd name="adj" fmla="val 14101"/>
            </a:avLst>
          </a:prstGeom>
          <a:gradFill>
            <a:gsLst>
              <a:gs pos="9844">
                <a:srgbClr val="00B1AA"/>
              </a:gs>
              <a:gs pos="99798">
                <a:srgbClr val="B2F8F6"/>
              </a:gs>
            </a:gsLst>
            <a:lin ang="12719191"/>
          </a:gra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Результаты мероприятий Проекта</a:t>
            </a:r>
          </a:p>
        </p:txBody>
      </p:sp>
      <p:cxnSp>
        <p:nvCxnSpPr>
          <p:cNvPr id="14" name="Соединительная линия">
            <a:extLst>
              <a:ext uri="{FF2B5EF4-FFF2-40B4-BE49-F238E27FC236}">
                <a16:creationId xmlns="" xmlns:a16="http://schemas.microsoft.com/office/drawing/2014/main" id="{20953B7A-5BAC-A0C0-C8D1-BF0B393B6437}"/>
              </a:ext>
            </a:extLst>
          </p:cNvPr>
          <p:cNvCxnSpPr>
            <a:cxnSpLocks/>
          </p:cNvCxnSpPr>
          <p:nvPr/>
        </p:nvCxnSpPr>
        <p:spPr>
          <a:xfrm flipH="1" flipV="1">
            <a:off x="6993632" y="12057434"/>
            <a:ext cx="1376003" cy="699566"/>
          </a:xfrm>
          <a:prstGeom prst="straightConnector1">
            <a:avLst/>
          </a:prstGeom>
          <a:ln w="88900">
            <a:solidFill>
              <a:srgbClr val="460886"/>
            </a:solidFill>
            <a:miter lim="400000"/>
            <a:tailEnd type="triangle"/>
          </a:ln>
        </p:spPr>
      </p:cxnSp>
      <p:sp>
        <p:nvSpPr>
          <p:cNvPr id="15" name="Результаты контрольных работ">
            <a:extLst>
              <a:ext uri="{FF2B5EF4-FFF2-40B4-BE49-F238E27FC236}">
                <a16:creationId xmlns="" xmlns:a16="http://schemas.microsoft.com/office/drawing/2014/main" id="{4F17FB63-423B-2F49-9BBE-077542654FFD}"/>
              </a:ext>
            </a:extLst>
          </p:cNvPr>
          <p:cNvSpPr/>
          <p:nvPr/>
        </p:nvSpPr>
        <p:spPr>
          <a:xfrm>
            <a:off x="8369635" y="2965946"/>
            <a:ext cx="6009592" cy="3716062"/>
          </a:xfrm>
          <a:prstGeom prst="roundRect">
            <a:avLst>
              <a:gd name="adj" fmla="val 14101"/>
            </a:avLst>
          </a:prstGeom>
          <a:gradFill>
            <a:gsLst>
              <a:gs pos="52085">
                <a:srgbClr val="00B1AA"/>
              </a:gs>
              <a:gs pos="100000">
                <a:srgbClr val="B2F8F6"/>
              </a:gs>
            </a:gsLst>
            <a:path path="circle">
              <a:fillToRect l="37721" t="-19636" r="62278" b="119636"/>
            </a:path>
          </a:gradFill>
          <a:ln w="25400">
            <a:solidFill>
              <a:srgbClr val="10A997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rPr lang="ru-RU" dirty="0"/>
              <a:t>Результаты контрольных работ</a:t>
            </a:r>
          </a:p>
        </p:txBody>
      </p:sp>
      <p:cxnSp>
        <p:nvCxnSpPr>
          <p:cNvPr id="16" name="Соединительная линия">
            <a:extLst>
              <a:ext uri="{FF2B5EF4-FFF2-40B4-BE49-F238E27FC236}">
                <a16:creationId xmlns="" xmlns:a16="http://schemas.microsoft.com/office/drawing/2014/main" id="{D6AE8CD7-E6AE-31F3-754B-966FEEA0EA01}"/>
              </a:ext>
            </a:extLst>
          </p:cNvPr>
          <p:cNvCxnSpPr>
            <a:cxnSpLocks/>
          </p:cNvCxnSpPr>
          <p:nvPr/>
        </p:nvCxnSpPr>
        <p:spPr>
          <a:xfrm flipH="1">
            <a:off x="6642847" y="6682008"/>
            <a:ext cx="2043953" cy="2047288"/>
          </a:xfrm>
          <a:prstGeom prst="straightConnector1">
            <a:avLst/>
          </a:prstGeom>
          <a:ln w="88900">
            <a:solidFill>
              <a:srgbClr val="460886"/>
            </a:solidFill>
            <a:miter lim="400000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367572587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Диагностические работ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Диагностические работы</a:t>
            </a:r>
          </a:p>
        </p:txBody>
      </p:sp>
      <p:pic>
        <p:nvPicPr>
          <p:cNvPr id="385" name="image27.png" descr="image27.png"/>
          <p:cNvPicPr>
            <a:picLocks noChangeAspect="1"/>
          </p:cNvPicPr>
          <p:nvPr/>
        </p:nvPicPr>
        <p:blipFill>
          <a:blip r:embed="rId2">
            <a:alphaModFix amt="28009"/>
          </a:blip>
          <a:stretch>
            <a:fillRect/>
          </a:stretch>
        </p:blipFill>
        <p:spPr>
          <a:xfrm>
            <a:off x="3840247" y="4221348"/>
            <a:ext cx="19935236" cy="1170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28.png" descr="im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56" y="3119040"/>
            <a:ext cx="19029331" cy="11171235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7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388" name="Диагностические работы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indent="139700"/>
          </a:lstStyle>
          <a:p>
            <a:r>
              <a:t>Диагностические работы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Отбор в классы Проект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Отбор в классы Проекта</a:t>
            </a:r>
          </a:p>
        </p:txBody>
      </p:sp>
      <p:sp>
        <p:nvSpPr>
          <p:cNvPr id="379" name="Для набора в будущие классы:…"/>
          <p:cNvSpPr txBox="1"/>
          <p:nvPr/>
        </p:nvSpPr>
        <p:spPr>
          <a:xfrm>
            <a:off x="330556" y="2732025"/>
            <a:ext cx="17171786" cy="11782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65187">
              <a:lnSpc>
                <a:spcPct val="90000"/>
              </a:lnSpc>
              <a:spcBef>
                <a:spcPts val="3800"/>
              </a:spcBef>
              <a:defRPr sz="5800"/>
            </a:pPr>
            <a:endParaRPr dirty="0"/>
          </a:p>
          <a:p>
            <a:pPr marL="1077912" indent="-1077912" algn="l" defTabSz="2365187">
              <a:lnSpc>
                <a:spcPct val="90000"/>
              </a:lnSpc>
              <a:spcBef>
                <a:spcPts val="3800"/>
              </a:spcBef>
              <a:buSzPct val="100000"/>
              <a:buAutoNum type="arabicPeriod"/>
              <a:defRPr sz="5800"/>
            </a:pPr>
            <a:r>
              <a:rPr dirty="0" err="1"/>
              <a:t>В</a:t>
            </a:r>
            <a:r>
              <a:rPr dirty="0"/>
              <a:t> 7 (</a:t>
            </a:r>
            <a:r>
              <a:rPr dirty="0" err="1"/>
              <a:t>Ф</a:t>
            </a:r>
            <a:r>
              <a:rPr dirty="0"/>
              <a:t> + </a:t>
            </a:r>
            <a:r>
              <a:rPr dirty="0" err="1"/>
              <a:t>М</a:t>
            </a:r>
            <a:r>
              <a:rPr dirty="0"/>
              <a:t> + </a:t>
            </a:r>
            <a:r>
              <a:rPr dirty="0" err="1"/>
              <a:t>И</a:t>
            </a:r>
            <a:r>
              <a:rPr dirty="0"/>
              <a:t>)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по результатам </a:t>
            </a:r>
            <a:r>
              <a:rPr dirty="0" err="1"/>
              <a:t>диагностик</a:t>
            </a:r>
            <a:r>
              <a:rPr lang="ru-RU" dirty="0"/>
              <a:t>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математике</a:t>
            </a:r>
            <a:r>
              <a:rPr dirty="0"/>
              <a:t>;</a:t>
            </a:r>
          </a:p>
          <a:p>
            <a:pPr marL="1077912" indent="-1077912" algn="l" defTabSz="2365187">
              <a:lnSpc>
                <a:spcPct val="90000"/>
              </a:lnSpc>
              <a:spcBef>
                <a:spcPts val="3800"/>
              </a:spcBef>
              <a:buSzPct val="100000"/>
              <a:buAutoNum type="arabicPeriod"/>
              <a:defRPr sz="5800"/>
            </a:pPr>
            <a:r>
              <a:rPr dirty="0" err="1"/>
              <a:t>В</a:t>
            </a:r>
            <a:r>
              <a:rPr dirty="0"/>
              <a:t> 7 (</a:t>
            </a:r>
            <a:r>
              <a:rPr dirty="0" err="1"/>
              <a:t>Х</a:t>
            </a:r>
            <a:r>
              <a:rPr dirty="0"/>
              <a:t> + </a:t>
            </a:r>
            <a:r>
              <a:rPr dirty="0" err="1"/>
              <a:t>Б</a:t>
            </a:r>
            <a:r>
              <a:rPr dirty="0"/>
              <a:t> + </a:t>
            </a:r>
            <a:r>
              <a:rPr dirty="0" err="1"/>
              <a:t>М</a:t>
            </a:r>
            <a:r>
              <a:rPr dirty="0"/>
              <a:t>)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по результатам </a:t>
            </a:r>
            <a:r>
              <a:rPr dirty="0" err="1"/>
              <a:t>диагностик</a:t>
            </a:r>
            <a:r>
              <a:rPr lang="ru-RU" dirty="0"/>
              <a:t>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биологии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математике</a:t>
            </a:r>
            <a:r>
              <a:rPr dirty="0"/>
              <a:t>;</a:t>
            </a:r>
          </a:p>
          <a:p>
            <a:pPr marL="1077912" indent="-1077912" algn="l" defTabSz="2365187">
              <a:lnSpc>
                <a:spcPct val="90000"/>
              </a:lnSpc>
              <a:spcBef>
                <a:spcPts val="3800"/>
              </a:spcBef>
              <a:buSzPct val="100000"/>
              <a:buAutoNum type="arabicPeriod"/>
              <a:defRPr sz="5800"/>
            </a:pPr>
            <a:r>
              <a:rPr dirty="0" err="1"/>
              <a:t>В</a:t>
            </a:r>
            <a:r>
              <a:rPr dirty="0"/>
              <a:t> 7 (Х+Б)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по результатам </a:t>
            </a:r>
            <a:r>
              <a:rPr dirty="0" err="1"/>
              <a:t>диагностик</a:t>
            </a:r>
            <a:r>
              <a:rPr lang="ru-RU" dirty="0"/>
              <a:t>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биологии</a:t>
            </a:r>
            <a:r>
              <a:rPr dirty="0"/>
              <a:t>;</a:t>
            </a:r>
          </a:p>
          <a:p>
            <a:pPr marL="1077912" indent="-1077912" algn="l" defTabSz="2365187">
              <a:lnSpc>
                <a:spcPct val="90000"/>
              </a:lnSpc>
              <a:spcBef>
                <a:spcPts val="3800"/>
              </a:spcBef>
              <a:buSzPct val="100000"/>
              <a:buAutoNum type="arabicPeriod"/>
              <a:defRPr sz="5800"/>
            </a:pPr>
            <a:r>
              <a:rPr dirty="0" err="1"/>
              <a:t>В</a:t>
            </a:r>
            <a:r>
              <a:rPr dirty="0"/>
              <a:t> 10-ые </a:t>
            </a:r>
            <a:r>
              <a:rPr dirty="0" err="1"/>
              <a:t>классы</a:t>
            </a:r>
            <a:r>
              <a:rPr dirty="0"/>
              <a:t>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dirty="0" err="1"/>
              <a:t>по</a:t>
            </a:r>
            <a:r>
              <a:rPr dirty="0"/>
              <a:t> </a:t>
            </a:r>
            <a:r>
              <a:rPr lang="ru-RU" dirty="0"/>
              <a:t>результатам </a:t>
            </a:r>
            <a:r>
              <a:rPr dirty="0"/>
              <a:t>ОГЭ </a:t>
            </a:r>
            <a:r>
              <a:rPr dirty="0" err="1"/>
              <a:t>или</a:t>
            </a:r>
            <a:r>
              <a:rPr lang="ru-RU" dirty="0"/>
              <a:t> </a:t>
            </a:r>
            <a:r>
              <a:rPr dirty="0" err="1"/>
              <a:t>отборочной</a:t>
            </a:r>
            <a:r>
              <a:rPr dirty="0"/>
              <a:t> </a:t>
            </a:r>
            <a:r>
              <a:rPr dirty="0" err="1"/>
              <a:t>диагности</a:t>
            </a:r>
            <a:r>
              <a:rPr lang="ru-RU" dirty="0"/>
              <a:t>ческой работы</a:t>
            </a:r>
            <a:r>
              <a:rPr dirty="0"/>
              <a:t>.</a:t>
            </a:r>
          </a:p>
        </p:txBody>
      </p:sp>
      <p:sp>
        <p:nvSpPr>
          <p:cNvPr id="380" name="Отбор школьников"/>
          <p:cNvSpPr txBox="1"/>
          <p:nvPr/>
        </p:nvSpPr>
        <p:spPr>
          <a:xfrm>
            <a:off x="2674290" y="16134568"/>
            <a:ext cx="174002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939FC1"/>
                </a:solidFill>
              </a:defRPr>
            </a:lvl1pPr>
          </a:lstStyle>
          <a:p>
            <a:r>
              <a:t>Диагностические работы</a:t>
            </a:r>
          </a:p>
        </p:txBody>
      </p:sp>
      <p:pic>
        <p:nvPicPr>
          <p:cNvPr id="381" name="4cffbb5f-3578-4c6d-b816-19be44aca358.png" descr="4cffbb5f-3578-4c6d-b816-19be44aca3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611" y="4074659"/>
            <a:ext cx="7629662" cy="7629662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9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7DF1748-2C44-969D-C34A-AB533AF75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Методическое сопровождение">
            <a:extLst>
              <a:ext uri="{FF2B5EF4-FFF2-40B4-BE49-F238E27FC236}">
                <a16:creationId xmlns="" xmlns:a16="http://schemas.microsoft.com/office/drawing/2014/main" id="{8D6897C9-7452-A45A-0C08-0AFA9409F8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Пригласительная работа</a:t>
            </a:r>
            <a:endParaRPr dirty="0"/>
          </a:p>
        </p:txBody>
      </p:sp>
      <p:sp>
        <p:nvSpPr>
          <p:cNvPr id="366" name="Материалы на Сириус.Курсах">
            <a:extLst>
              <a:ext uri="{FF2B5EF4-FFF2-40B4-BE49-F238E27FC236}">
                <a16:creationId xmlns="" xmlns:a16="http://schemas.microsoft.com/office/drawing/2014/main" id="{F6154771-BB96-74FE-1CEE-31980751B6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Пригласительная работа</a:t>
            </a:r>
            <a:endParaRPr dirty="0"/>
          </a:p>
        </p:txBody>
      </p:sp>
      <p:sp>
        <p:nvSpPr>
          <p:cNvPr id="368" name="Номер слайда">
            <a:extLst>
              <a:ext uri="{FF2B5EF4-FFF2-40B4-BE49-F238E27FC236}">
                <a16:creationId xmlns="" xmlns:a16="http://schemas.microsoft.com/office/drawing/2014/main" id="{7E58559D-AC08-BEE1-2FF2-AF72A2782D3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7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FC51D1C-45FA-E501-0B5F-B3AAAA305B04}"/>
              </a:ext>
            </a:extLst>
          </p:cNvPr>
          <p:cNvSpPr txBox="1"/>
          <p:nvPr/>
        </p:nvSpPr>
        <p:spPr>
          <a:xfrm>
            <a:off x="1153562" y="4343400"/>
            <a:ext cx="21096838" cy="6058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2365187">
              <a:lnSpc>
                <a:spcPct val="90000"/>
              </a:lnSpc>
              <a:spcBef>
                <a:spcPts val="3800"/>
              </a:spcBef>
              <a:defRPr sz="58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rPr lang="ru-RU" dirty="0"/>
              <a:t>Для набора в будущие классы 2—5 декабря 2024г:</a:t>
            </a:r>
          </a:p>
          <a:p>
            <a:pPr algn="l" defTabSz="2365187">
              <a:lnSpc>
                <a:spcPct val="90000"/>
              </a:lnSpc>
              <a:spcBef>
                <a:spcPts val="3800"/>
              </a:spcBef>
              <a:buSzPct val="100000"/>
              <a:defRPr sz="58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dirty="0"/>
              <a:t>В 6-ом классе три типа работ:</a:t>
            </a:r>
          </a:p>
          <a:p>
            <a:pPr marL="581526" indent="-581526" algn="l" defTabSz="2365187">
              <a:lnSpc>
                <a:spcPct val="90000"/>
              </a:lnSpc>
              <a:spcBef>
                <a:spcPts val="3800"/>
              </a:spcBef>
              <a:buSzPct val="100000"/>
              <a:buChar char="•"/>
              <a:defRPr sz="58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dirty="0"/>
              <a:t>Математика</a:t>
            </a:r>
          </a:p>
          <a:p>
            <a:pPr marL="581526" indent="-581526" algn="l" defTabSz="2365187">
              <a:lnSpc>
                <a:spcPct val="90000"/>
              </a:lnSpc>
              <a:spcBef>
                <a:spcPts val="3800"/>
              </a:spcBef>
              <a:buSzPct val="100000"/>
              <a:buChar char="•"/>
              <a:defRPr sz="58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dirty="0"/>
              <a:t>Биология</a:t>
            </a:r>
          </a:p>
          <a:p>
            <a:pPr marL="581526" indent="-581526" algn="l" defTabSz="2365187">
              <a:lnSpc>
                <a:spcPct val="90000"/>
              </a:lnSpc>
              <a:spcBef>
                <a:spcPts val="3800"/>
              </a:spcBef>
              <a:buSzPct val="100000"/>
              <a:buChar char="•"/>
              <a:defRPr sz="58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dirty="0" err="1"/>
              <a:t>Математика+биология</a:t>
            </a:r>
            <a:endParaRPr lang="ru-RU" dirty="0"/>
          </a:p>
        </p:txBody>
      </p:sp>
      <p:pic>
        <p:nvPicPr>
          <p:cNvPr id="4" name="школа.jpg" descr="школа.jpg">
            <a:extLst>
              <a:ext uri="{FF2B5EF4-FFF2-40B4-BE49-F238E27FC236}">
                <a16:creationId xmlns="" xmlns:a16="http://schemas.microsoft.com/office/drawing/2014/main" id="{66C0505F-1D84-3782-CC52-DE04FF8AC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70" y="5981700"/>
            <a:ext cx="9716270" cy="97162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06005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Проектно–исследовательская деятельность"/>
          <p:cNvSpPr txBox="1">
            <a:spLocks noGrp="1"/>
          </p:cNvSpPr>
          <p:nvPr>
            <p:ph type="title"/>
          </p:nvPr>
        </p:nvSpPr>
        <p:spPr>
          <a:xfrm>
            <a:off x="2290089" y="5375976"/>
            <a:ext cx="20887790" cy="5571425"/>
          </a:xfrm>
          <a:prstGeom prst="rect">
            <a:avLst/>
          </a:prstGeom>
        </p:spPr>
        <p:txBody>
          <a:bodyPr/>
          <a:lstStyle>
            <a:lvl1pPr defTabSz="2912685">
              <a:defRPr sz="13600" spc="-300"/>
            </a:lvl1pPr>
          </a:lstStyle>
          <a:p>
            <a:r>
              <a:t>Проектно–исследовательская деятельность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3A0670F-458C-41D3-A6BA-DD4E7036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Проектная деятельность">
            <a:extLst>
              <a:ext uri="{FF2B5EF4-FFF2-40B4-BE49-F238E27FC236}">
                <a16:creationId xmlns="" xmlns:a16="http://schemas.microsoft.com/office/drawing/2014/main" id="{EAA6305E-F801-D4B1-209E-7F04249AFC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674290" y="16134568"/>
            <a:ext cx="17400282" cy="558802"/>
          </a:xfrm>
          <a:prstGeom prst="rect">
            <a:avLst/>
          </a:prstGeom>
        </p:spPr>
        <p:txBody>
          <a:bodyPr/>
          <a:lstStyle/>
          <a:p>
            <a:r>
              <a:t>Мероприятия Проекта</a:t>
            </a:r>
          </a:p>
        </p:txBody>
      </p:sp>
      <p:sp>
        <p:nvSpPr>
          <p:cNvPr id="434" name="Конкурс проектных работ…">
            <a:extLst>
              <a:ext uri="{FF2B5EF4-FFF2-40B4-BE49-F238E27FC236}">
                <a16:creationId xmlns="" xmlns:a16="http://schemas.microsoft.com/office/drawing/2014/main" id="{86C3F8AE-36B3-F80D-02E5-C9B1653499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75426">
              <a:defRPr spc="-238"/>
            </a:lvl1pPr>
          </a:lstStyle>
          <a:p>
            <a:r>
              <a:rPr lang="ru-RU" dirty="0"/>
              <a:t>Проектная деятельность</a:t>
            </a:r>
            <a:endParaRPr dirty="0"/>
          </a:p>
        </p:txBody>
      </p:sp>
      <p:sp>
        <p:nvSpPr>
          <p:cNvPr id="435" name="Номер слайда">
            <a:extLst>
              <a:ext uri="{FF2B5EF4-FFF2-40B4-BE49-F238E27FC236}">
                <a16:creationId xmlns="" xmlns:a16="http://schemas.microsoft.com/office/drawing/2014/main" id="{D24B0EDC-FCAA-6517-CE4B-0580244611B4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23" name="Все обучающиеся классов Проекта участвуют в проектной деятельности.…">
            <a:extLst>
              <a:ext uri="{FF2B5EF4-FFF2-40B4-BE49-F238E27FC236}">
                <a16:creationId xmlns="" xmlns:a16="http://schemas.microsoft.com/office/drawing/2014/main" id="{F484D56F-33FE-D458-6290-76875D476EAC}"/>
              </a:ext>
            </a:extLst>
          </p:cNvPr>
          <p:cNvSpPr txBox="1">
            <a:spLocks/>
          </p:cNvSpPr>
          <p:nvPr/>
        </p:nvSpPr>
        <p:spPr>
          <a:xfrm>
            <a:off x="543973" y="3432088"/>
            <a:ext cx="11362657" cy="12108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marL="0" marR="0" indent="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1pPr>
            <a:lvl2pPr marL="0" marR="0" indent="4572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2pPr>
            <a:lvl3pPr marL="0" marR="0" indent="9144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3pPr>
            <a:lvl4pPr marL="0" marR="0" indent="13716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4pPr>
            <a:lvl5pPr marL="0" marR="0" indent="18288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5pPr>
            <a:lvl6pPr marL="0" marR="0" indent="22860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273050" defTabSz="393192" hangingPunct="1">
              <a:lnSpc>
                <a:spcPts val="7600"/>
              </a:lnSpc>
              <a:spcBef>
                <a:spcPts val="900"/>
              </a:spcBef>
              <a:buClr>
                <a:srgbClr val="460886"/>
              </a:buClr>
              <a:buSzPct val="123000"/>
              <a:defRPr sz="516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sz="5160" dirty="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rPr>
              <a:t>Все обучающиеся классов Проекта участвуют в проектной деятельности.</a:t>
            </a:r>
          </a:p>
          <a:p>
            <a:pPr marL="764540" indent="-491490" defTabSz="393192" hangingPunct="1">
              <a:lnSpc>
                <a:spcPts val="7600"/>
              </a:lnSpc>
              <a:spcBef>
                <a:spcPts val="900"/>
              </a:spcBef>
              <a:buClr>
                <a:srgbClr val="460886"/>
              </a:buClr>
              <a:buSzPct val="123000"/>
              <a:buFont typeface="Times New Roman"/>
              <a:buChar char="•"/>
              <a:defRPr sz="516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sz="5160" dirty="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rPr>
              <a:t>Для 7 – 9 классов мы предлагаем начать проектную деятельность с исследовательских работ, а также с участия в проектных программах Сириуса.</a:t>
            </a:r>
          </a:p>
          <a:p>
            <a:pPr marL="764540" indent="-491490" defTabSz="393192" hangingPunct="1">
              <a:lnSpc>
                <a:spcPts val="7600"/>
              </a:lnSpc>
              <a:spcBef>
                <a:spcPts val="900"/>
              </a:spcBef>
              <a:buClr>
                <a:srgbClr val="460886"/>
              </a:buClr>
              <a:buSzPct val="123000"/>
              <a:buFont typeface="Times New Roman"/>
              <a:buChar char="•"/>
              <a:defRPr sz="516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sz="5160" dirty="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rPr>
              <a:t>Для 10 — 11 классов приоритетной является проектная деятельность на базе ведущих региональных предприятий производственной отрасли и информационной сферы, высших учебных заведений. </a:t>
            </a:r>
          </a:p>
        </p:txBody>
      </p:sp>
      <p:pic>
        <p:nvPicPr>
          <p:cNvPr id="24" name="image5.jpeg" descr="image5.jpeg">
            <a:extLst>
              <a:ext uri="{FF2B5EF4-FFF2-40B4-BE49-F238E27FC236}">
                <a16:creationId xmlns="" xmlns:a16="http://schemas.microsoft.com/office/drawing/2014/main" id="{9C0AFB78-0951-4960-F681-BB1E57C85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403" y="4021614"/>
            <a:ext cx="11613055" cy="87097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858388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6E3A873-8F37-EBAB-092F-3D91C4923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Проектная деятельность">
            <a:extLst>
              <a:ext uri="{FF2B5EF4-FFF2-40B4-BE49-F238E27FC236}">
                <a16:creationId xmlns="" xmlns:a16="http://schemas.microsoft.com/office/drawing/2014/main" id="{87594710-A7ED-6A65-1401-AA1023BF85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674290" y="16134568"/>
            <a:ext cx="17400282" cy="558802"/>
          </a:xfrm>
          <a:prstGeom prst="rect">
            <a:avLst/>
          </a:prstGeom>
        </p:spPr>
        <p:txBody>
          <a:bodyPr/>
          <a:lstStyle/>
          <a:p>
            <a:r>
              <a:t>Мероприятия Проекта</a:t>
            </a:r>
          </a:p>
        </p:txBody>
      </p:sp>
      <p:sp>
        <p:nvSpPr>
          <p:cNvPr id="434" name="Конкурс проектных работ…">
            <a:extLst>
              <a:ext uri="{FF2B5EF4-FFF2-40B4-BE49-F238E27FC236}">
                <a16:creationId xmlns="" xmlns:a16="http://schemas.microsoft.com/office/drawing/2014/main" id="{CA4B2BD5-DAF7-898F-6109-A0C0A33F92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75426">
              <a:defRPr spc="-238"/>
            </a:lvl1pPr>
          </a:lstStyle>
          <a:p>
            <a:r>
              <a:rPr lang="ru-RU" dirty="0"/>
              <a:t>Проектная деятельность</a:t>
            </a:r>
            <a:endParaRPr dirty="0"/>
          </a:p>
        </p:txBody>
      </p:sp>
      <p:sp>
        <p:nvSpPr>
          <p:cNvPr id="435" name="Номер слайда">
            <a:extLst>
              <a:ext uri="{FF2B5EF4-FFF2-40B4-BE49-F238E27FC236}">
                <a16:creationId xmlns="" xmlns:a16="http://schemas.microsoft.com/office/drawing/2014/main" id="{D7A62C7B-0277-22D5-D21A-0AC5F3C1FD8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" name="Школа">
            <a:extLst>
              <a:ext uri="{FF2B5EF4-FFF2-40B4-BE49-F238E27FC236}">
                <a16:creationId xmlns="" xmlns:a16="http://schemas.microsoft.com/office/drawing/2014/main" id="{B9D44B96-4E5C-FF5D-60E1-1E0AADDD92D1}"/>
              </a:ext>
            </a:extLst>
          </p:cNvPr>
          <p:cNvSpPr txBox="1"/>
          <p:nvPr/>
        </p:nvSpPr>
        <p:spPr>
          <a:xfrm>
            <a:off x="4829995" y="13582922"/>
            <a:ext cx="184434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t>Школа</a:t>
            </a:r>
          </a:p>
        </p:txBody>
      </p:sp>
      <p:sp>
        <p:nvSpPr>
          <p:cNvPr id="3" name="Вуз">
            <a:extLst>
              <a:ext uri="{FF2B5EF4-FFF2-40B4-BE49-F238E27FC236}">
                <a16:creationId xmlns="" xmlns:a16="http://schemas.microsoft.com/office/drawing/2014/main" id="{68716742-2DEA-9244-B79C-FB95F8729749}"/>
              </a:ext>
            </a:extLst>
          </p:cNvPr>
          <p:cNvSpPr txBox="1"/>
          <p:nvPr/>
        </p:nvSpPr>
        <p:spPr>
          <a:xfrm>
            <a:off x="9160786" y="4290767"/>
            <a:ext cx="101285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t>Вуз</a:t>
            </a:r>
          </a:p>
        </p:txBody>
      </p:sp>
      <p:sp>
        <p:nvSpPr>
          <p:cNvPr id="4" name="Региональный центр">
            <a:extLst>
              <a:ext uri="{FF2B5EF4-FFF2-40B4-BE49-F238E27FC236}">
                <a16:creationId xmlns="" xmlns:a16="http://schemas.microsoft.com/office/drawing/2014/main" id="{6368C228-A9E4-683F-9BA9-E5CCD17E1904}"/>
              </a:ext>
            </a:extLst>
          </p:cNvPr>
          <p:cNvSpPr txBox="1"/>
          <p:nvPr/>
        </p:nvSpPr>
        <p:spPr>
          <a:xfrm>
            <a:off x="11758451" y="13252722"/>
            <a:ext cx="3898901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t>Региональный центр</a:t>
            </a:r>
          </a:p>
        </p:txBody>
      </p:sp>
      <p:sp>
        <p:nvSpPr>
          <p:cNvPr id="5" name="Индустриальный партнёр">
            <a:extLst>
              <a:ext uri="{FF2B5EF4-FFF2-40B4-BE49-F238E27FC236}">
                <a16:creationId xmlns="" xmlns:a16="http://schemas.microsoft.com/office/drawing/2014/main" id="{AA4765ED-4E12-A3C2-9ECC-7A1DB292A078}"/>
              </a:ext>
            </a:extLst>
          </p:cNvPr>
          <p:cNvSpPr txBox="1"/>
          <p:nvPr/>
        </p:nvSpPr>
        <p:spPr>
          <a:xfrm>
            <a:off x="14897512" y="3960567"/>
            <a:ext cx="4898546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t>Индустриальный партнёр</a:t>
            </a:r>
          </a:p>
        </p:txBody>
      </p:sp>
      <p:grpSp>
        <p:nvGrpSpPr>
          <p:cNvPr id="6" name="Сгруппировать">
            <a:extLst>
              <a:ext uri="{FF2B5EF4-FFF2-40B4-BE49-F238E27FC236}">
                <a16:creationId xmlns="" xmlns:a16="http://schemas.microsoft.com/office/drawing/2014/main" id="{CD6CADC8-26E6-FF49-4735-913875716862}"/>
              </a:ext>
            </a:extLst>
          </p:cNvPr>
          <p:cNvGrpSpPr/>
          <p:nvPr/>
        </p:nvGrpSpPr>
        <p:grpSpPr>
          <a:xfrm>
            <a:off x="3120297" y="6120582"/>
            <a:ext cx="17211614" cy="6724727"/>
            <a:chOff x="0" y="0"/>
            <a:chExt cx="17211612" cy="6724725"/>
          </a:xfrm>
        </p:grpSpPr>
        <p:grpSp>
          <p:nvGrpSpPr>
            <p:cNvPr id="7" name="Сгруппировать">
              <a:extLst>
                <a:ext uri="{FF2B5EF4-FFF2-40B4-BE49-F238E27FC236}">
                  <a16:creationId xmlns="" xmlns:a16="http://schemas.microsoft.com/office/drawing/2014/main" id="{B7DEEC8A-06B4-F90F-9B35-75FD4B839F02}"/>
                </a:ext>
              </a:extLst>
            </p:cNvPr>
            <p:cNvGrpSpPr/>
            <p:nvPr/>
          </p:nvGrpSpPr>
          <p:grpSpPr>
            <a:xfrm>
              <a:off x="0" y="0"/>
              <a:ext cx="5579098" cy="4485525"/>
              <a:chOff x="0" y="0"/>
              <a:chExt cx="5579097" cy="4485524"/>
            </a:xfrm>
          </p:grpSpPr>
          <p:sp>
            <p:nvSpPr>
              <p:cNvPr id="17" name="Фигура">
                <a:extLst>
                  <a:ext uri="{FF2B5EF4-FFF2-40B4-BE49-F238E27FC236}">
                    <a16:creationId xmlns="" xmlns:a16="http://schemas.microsoft.com/office/drawing/2014/main" id="{DAD5B591-541F-351B-028A-8D15A29336D6}"/>
                  </a:ext>
                </a:extLst>
              </p:cNvPr>
              <p:cNvSpPr/>
              <p:nvPr/>
            </p:nvSpPr>
            <p:spPr>
              <a:xfrm>
                <a:off x="0" y="0"/>
                <a:ext cx="5579098" cy="44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5" h="21600" extrusionOk="0">
                    <a:moveTo>
                      <a:pt x="4970" y="0"/>
                    </a:moveTo>
                    <a:lnTo>
                      <a:pt x="0" y="10798"/>
                    </a:lnTo>
                    <a:lnTo>
                      <a:pt x="4970" y="21599"/>
                    </a:lnTo>
                    <a:lnTo>
                      <a:pt x="14948" y="21600"/>
                    </a:lnTo>
                    <a:lnTo>
                      <a:pt x="16511" y="18148"/>
                    </a:lnTo>
                    <a:cubicBezTo>
                      <a:pt x="16635" y="17920"/>
                      <a:pt x="16780" y="17715"/>
                      <a:pt x="17015" y="17724"/>
                    </a:cubicBezTo>
                    <a:cubicBezTo>
                      <a:pt x="17155" y="17729"/>
                      <a:pt x="17303" y="17830"/>
                      <a:pt x="17460" y="18007"/>
                    </a:cubicBezTo>
                    <a:cubicBezTo>
                      <a:pt x="17627" y="18194"/>
                      <a:pt x="17823" y="18463"/>
                      <a:pt x="18042" y="18862"/>
                    </a:cubicBezTo>
                    <a:cubicBezTo>
                      <a:pt x="18188" y="19128"/>
                      <a:pt x="18453" y="19518"/>
                      <a:pt x="18727" y="19731"/>
                    </a:cubicBezTo>
                    <a:cubicBezTo>
                      <a:pt x="19729" y="20509"/>
                      <a:pt x="20693" y="19889"/>
                      <a:pt x="21145" y="18903"/>
                    </a:cubicBezTo>
                    <a:cubicBezTo>
                      <a:pt x="21600" y="17912"/>
                      <a:pt x="21540" y="16547"/>
                      <a:pt x="20495" y="15847"/>
                    </a:cubicBezTo>
                    <a:cubicBezTo>
                      <a:pt x="20210" y="15656"/>
                      <a:pt x="19810" y="15562"/>
                      <a:pt x="19553" y="15535"/>
                    </a:cubicBezTo>
                    <a:cubicBezTo>
                      <a:pt x="19169" y="15497"/>
                      <a:pt x="18884" y="15416"/>
                      <a:pt x="18671" y="15330"/>
                    </a:cubicBezTo>
                    <a:cubicBezTo>
                      <a:pt x="18470" y="15248"/>
                      <a:pt x="18326" y="15140"/>
                      <a:pt x="18253" y="14990"/>
                    </a:cubicBezTo>
                    <a:cubicBezTo>
                      <a:pt x="18134" y="14743"/>
                      <a:pt x="18204" y="14492"/>
                      <a:pt x="18302" y="14252"/>
                    </a:cubicBezTo>
                    <a:lnTo>
                      <a:pt x="19890" y="10818"/>
                    </a:lnTo>
                    <a:lnTo>
                      <a:pt x="14909" y="0"/>
                    </a:lnTo>
                    <a:lnTo>
                      <a:pt x="4970" y="0"/>
                    </a:lnTo>
                    <a:close/>
                  </a:path>
                </a:pathLst>
              </a:custGeom>
              <a:solidFill>
                <a:srgbClr val="460886"/>
              </a:solidFill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pic>
            <p:nvPicPr>
              <p:cNvPr id="18" name="image29.png" descr="image29.png">
                <a:extLst>
                  <a:ext uri="{FF2B5EF4-FFF2-40B4-BE49-F238E27FC236}">
                    <a16:creationId xmlns="" xmlns:a16="http://schemas.microsoft.com/office/drawing/2014/main" id="{FCC26505-D2C8-398E-71CB-BC9D02ED8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17368" y="1230206"/>
                <a:ext cx="1844346" cy="1844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" name="Сгруппировать">
              <a:extLst>
                <a:ext uri="{FF2B5EF4-FFF2-40B4-BE49-F238E27FC236}">
                  <a16:creationId xmlns="" xmlns:a16="http://schemas.microsoft.com/office/drawing/2014/main" id="{A0D625CC-B561-14BB-CA88-B36B4A7E507A}"/>
                </a:ext>
              </a:extLst>
            </p:cNvPr>
            <p:cNvGrpSpPr/>
            <p:nvPr/>
          </p:nvGrpSpPr>
          <p:grpSpPr>
            <a:xfrm>
              <a:off x="3884778" y="2239201"/>
              <a:ext cx="5583093" cy="4485525"/>
              <a:chOff x="0" y="0"/>
              <a:chExt cx="5583092" cy="4485524"/>
            </a:xfrm>
          </p:grpSpPr>
          <p:sp>
            <p:nvSpPr>
              <p:cNvPr id="15" name="Фигура">
                <a:extLst>
                  <a:ext uri="{FF2B5EF4-FFF2-40B4-BE49-F238E27FC236}">
                    <a16:creationId xmlns="" xmlns:a16="http://schemas.microsoft.com/office/drawing/2014/main" id="{23694F09-D332-0B0F-0DE4-175F87458825}"/>
                  </a:ext>
                </a:extLst>
              </p:cNvPr>
              <p:cNvSpPr/>
              <p:nvPr/>
            </p:nvSpPr>
            <p:spPr>
              <a:xfrm>
                <a:off x="0" y="0"/>
                <a:ext cx="5583093" cy="44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1" h="21600" extrusionOk="0">
                    <a:moveTo>
                      <a:pt x="4960" y="0"/>
                    </a:moveTo>
                    <a:lnTo>
                      <a:pt x="4960" y="3"/>
                    </a:lnTo>
                    <a:lnTo>
                      <a:pt x="4965" y="16"/>
                    </a:lnTo>
                    <a:lnTo>
                      <a:pt x="3369" y="3488"/>
                    </a:lnTo>
                    <a:cubicBezTo>
                      <a:pt x="3274" y="3737"/>
                      <a:pt x="3205" y="3995"/>
                      <a:pt x="3329" y="4246"/>
                    </a:cubicBezTo>
                    <a:cubicBezTo>
                      <a:pt x="3402" y="4394"/>
                      <a:pt x="3545" y="4503"/>
                      <a:pt x="3746" y="4586"/>
                    </a:cubicBezTo>
                    <a:cubicBezTo>
                      <a:pt x="3958" y="4673"/>
                      <a:pt x="4244" y="4753"/>
                      <a:pt x="4627" y="4791"/>
                    </a:cubicBezTo>
                    <a:cubicBezTo>
                      <a:pt x="4884" y="4817"/>
                      <a:pt x="5284" y="4912"/>
                      <a:pt x="5568" y="5103"/>
                    </a:cubicBezTo>
                    <a:cubicBezTo>
                      <a:pt x="6604" y="5798"/>
                      <a:pt x="6663" y="7146"/>
                      <a:pt x="6214" y="8124"/>
                    </a:cubicBezTo>
                    <a:cubicBezTo>
                      <a:pt x="5764" y="9101"/>
                      <a:pt x="4806" y="9709"/>
                      <a:pt x="3808" y="8931"/>
                    </a:cubicBezTo>
                    <a:cubicBezTo>
                      <a:pt x="3534" y="8717"/>
                      <a:pt x="3269" y="8328"/>
                      <a:pt x="3123" y="8061"/>
                    </a:cubicBezTo>
                    <a:cubicBezTo>
                      <a:pt x="2905" y="7663"/>
                      <a:pt x="2708" y="7394"/>
                      <a:pt x="2542" y="7207"/>
                    </a:cubicBezTo>
                    <a:cubicBezTo>
                      <a:pt x="2385" y="7030"/>
                      <a:pt x="2237" y="6929"/>
                      <a:pt x="2098" y="6924"/>
                    </a:cubicBezTo>
                    <a:cubicBezTo>
                      <a:pt x="1862" y="6914"/>
                      <a:pt x="1718" y="7120"/>
                      <a:pt x="1594" y="7348"/>
                    </a:cubicBezTo>
                    <a:lnTo>
                      <a:pt x="0" y="10811"/>
                    </a:lnTo>
                    <a:lnTo>
                      <a:pt x="4960" y="21600"/>
                    </a:lnTo>
                    <a:lnTo>
                      <a:pt x="14890" y="21600"/>
                    </a:lnTo>
                    <a:lnTo>
                      <a:pt x="19862" y="10784"/>
                    </a:lnTo>
                    <a:lnTo>
                      <a:pt x="18302" y="7351"/>
                    </a:lnTo>
                    <a:cubicBezTo>
                      <a:pt x="18201" y="7118"/>
                      <a:pt x="18131" y="6870"/>
                      <a:pt x="18246" y="6626"/>
                    </a:cubicBezTo>
                    <a:cubicBezTo>
                      <a:pt x="18318" y="6475"/>
                      <a:pt x="18462" y="6364"/>
                      <a:pt x="18663" y="6283"/>
                    </a:cubicBezTo>
                    <a:cubicBezTo>
                      <a:pt x="18876" y="6198"/>
                      <a:pt x="19162" y="6120"/>
                      <a:pt x="19545" y="6081"/>
                    </a:cubicBezTo>
                    <a:cubicBezTo>
                      <a:pt x="19802" y="6054"/>
                      <a:pt x="20201" y="5960"/>
                      <a:pt x="20485" y="5769"/>
                    </a:cubicBezTo>
                    <a:cubicBezTo>
                      <a:pt x="21549" y="5057"/>
                      <a:pt x="21600" y="3656"/>
                      <a:pt x="21120" y="2653"/>
                    </a:cubicBezTo>
                    <a:cubicBezTo>
                      <a:pt x="20654" y="1681"/>
                      <a:pt x="19692" y="1083"/>
                      <a:pt x="18699" y="1859"/>
                    </a:cubicBezTo>
                    <a:cubicBezTo>
                      <a:pt x="18425" y="2073"/>
                      <a:pt x="18160" y="2462"/>
                      <a:pt x="18013" y="2729"/>
                    </a:cubicBezTo>
                    <a:cubicBezTo>
                      <a:pt x="17795" y="3127"/>
                      <a:pt x="17599" y="3396"/>
                      <a:pt x="17433" y="3583"/>
                    </a:cubicBezTo>
                    <a:cubicBezTo>
                      <a:pt x="17275" y="3760"/>
                      <a:pt x="17127" y="3858"/>
                      <a:pt x="16988" y="3864"/>
                    </a:cubicBezTo>
                    <a:cubicBezTo>
                      <a:pt x="16753" y="3873"/>
                      <a:pt x="16608" y="3670"/>
                      <a:pt x="16484" y="3443"/>
                    </a:cubicBezTo>
                    <a:lnTo>
                      <a:pt x="14916" y="0"/>
                    </a:lnTo>
                    <a:lnTo>
                      <a:pt x="4960" y="0"/>
                    </a:lnTo>
                    <a:close/>
                  </a:path>
                </a:pathLst>
              </a:custGeom>
              <a:solidFill>
                <a:srgbClr val="93A0C1"/>
              </a:solidFill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pic>
            <p:nvPicPr>
              <p:cNvPr id="16" name="image30.png" descr="image30.png">
                <a:extLst>
                  <a:ext uri="{FF2B5EF4-FFF2-40B4-BE49-F238E27FC236}">
                    <a16:creationId xmlns="" xmlns:a16="http://schemas.microsoft.com/office/drawing/2014/main" id="{DEE0B360-84DC-6DFA-95FA-4425E149D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4889" r="26358"/>
              <a:stretch>
                <a:fillRect/>
              </a:stretch>
            </p:blipFill>
            <p:spPr>
              <a:xfrm>
                <a:off x="1719496" y="1142282"/>
                <a:ext cx="1844410" cy="21618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" name="Сгруппировать">
              <a:extLst>
                <a:ext uri="{FF2B5EF4-FFF2-40B4-BE49-F238E27FC236}">
                  <a16:creationId xmlns="" xmlns:a16="http://schemas.microsoft.com/office/drawing/2014/main" id="{3E86B1AB-76B8-CB76-6560-EC9D9DC1B11D}"/>
                </a:ext>
              </a:extLst>
            </p:cNvPr>
            <p:cNvGrpSpPr/>
            <p:nvPr/>
          </p:nvGrpSpPr>
          <p:grpSpPr>
            <a:xfrm>
              <a:off x="7756610" y="0"/>
              <a:ext cx="5572167" cy="4485525"/>
              <a:chOff x="0" y="0"/>
              <a:chExt cx="5572165" cy="4485524"/>
            </a:xfrm>
          </p:grpSpPr>
          <p:sp>
            <p:nvSpPr>
              <p:cNvPr id="13" name="Фигура">
                <a:extLst>
                  <a:ext uri="{FF2B5EF4-FFF2-40B4-BE49-F238E27FC236}">
                    <a16:creationId xmlns="" xmlns:a16="http://schemas.microsoft.com/office/drawing/2014/main" id="{6D949C0F-1FBB-6395-CBC5-968BCDBE22ED}"/>
                  </a:ext>
                </a:extLst>
              </p:cNvPr>
              <p:cNvSpPr/>
              <p:nvPr/>
            </p:nvSpPr>
            <p:spPr>
              <a:xfrm>
                <a:off x="0" y="0"/>
                <a:ext cx="5572166" cy="44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7" h="21600" extrusionOk="0">
                    <a:moveTo>
                      <a:pt x="4969" y="0"/>
                    </a:moveTo>
                    <a:lnTo>
                      <a:pt x="0" y="10783"/>
                    </a:lnTo>
                    <a:lnTo>
                      <a:pt x="42" y="10783"/>
                    </a:lnTo>
                    <a:lnTo>
                      <a:pt x="1642" y="14240"/>
                    </a:lnTo>
                    <a:cubicBezTo>
                      <a:pt x="1767" y="14467"/>
                      <a:pt x="1911" y="14670"/>
                      <a:pt x="2147" y="14661"/>
                    </a:cubicBezTo>
                    <a:cubicBezTo>
                      <a:pt x="2287" y="14655"/>
                      <a:pt x="2435" y="14557"/>
                      <a:pt x="2593" y="14380"/>
                    </a:cubicBezTo>
                    <a:cubicBezTo>
                      <a:pt x="2759" y="14193"/>
                      <a:pt x="2956" y="13924"/>
                      <a:pt x="3175" y="13526"/>
                    </a:cubicBezTo>
                    <a:cubicBezTo>
                      <a:pt x="3322" y="13259"/>
                      <a:pt x="3587" y="12870"/>
                      <a:pt x="3862" y="12656"/>
                    </a:cubicBezTo>
                    <a:cubicBezTo>
                      <a:pt x="4858" y="11880"/>
                      <a:pt x="5822" y="12481"/>
                      <a:pt x="6283" y="13454"/>
                    </a:cubicBezTo>
                    <a:cubicBezTo>
                      <a:pt x="6752" y="14446"/>
                      <a:pt x="6699" y="15825"/>
                      <a:pt x="5646" y="16531"/>
                    </a:cubicBezTo>
                    <a:cubicBezTo>
                      <a:pt x="5360" y="16722"/>
                      <a:pt x="4960" y="16817"/>
                      <a:pt x="4703" y="16843"/>
                    </a:cubicBezTo>
                    <a:cubicBezTo>
                      <a:pt x="4318" y="16881"/>
                      <a:pt x="4032" y="16958"/>
                      <a:pt x="3819" y="17046"/>
                    </a:cubicBezTo>
                    <a:cubicBezTo>
                      <a:pt x="3618" y="17128"/>
                      <a:pt x="3475" y="17240"/>
                      <a:pt x="3401" y="17388"/>
                    </a:cubicBezTo>
                    <a:cubicBezTo>
                      <a:pt x="3277" y="17640"/>
                      <a:pt x="3346" y="17897"/>
                      <a:pt x="3441" y="18146"/>
                    </a:cubicBezTo>
                    <a:lnTo>
                      <a:pt x="5021" y="21581"/>
                    </a:lnTo>
                    <a:lnTo>
                      <a:pt x="5014" y="21600"/>
                    </a:lnTo>
                    <a:lnTo>
                      <a:pt x="14922" y="21600"/>
                    </a:lnTo>
                    <a:lnTo>
                      <a:pt x="16522" y="18130"/>
                    </a:lnTo>
                    <a:cubicBezTo>
                      <a:pt x="16646" y="17903"/>
                      <a:pt x="16788" y="17697"/>
                      <a:pt x="17024" y="17706"/>
                    </a:cubicBezTo>
                    <a:cubicBezTo>
                      <a:pt x="17164" y="17712"/>
                      <a:pt x="17312" y="17813"/>
                      <a:pt x="17470" y="17990"/>
                    </a:cubicBezTo>
                    <a:cubicBezTo>
                      <a:pt x="17636" y="18177"/>
                      <a:pt x="17835" y="18446"/>
                      <a:pt x="18054" y="18844"/>
                    </a:cubicBezTo>
                    <a:cubicBezTo>
                      <a:pt x="18201" y="19111"/>
                      <a:pt x="18466" y="19500"/>
                      <a:pt x="18741" y="19714"/>
                    </a:cubicBezTo>
                    <a:cubicBezTo>
                      <a:pt x="19741" y="20492"/>
                      <a:pt x="20699" y="19884"/>
                      <a:pt x="21150" y="18907"/>
                    </a:cubicBezTo>
                    <a:cubicBezTo>
                      <a:pt x="21600" y="17929"/>
                      <a:pt x="21543" y="16581"/>
                      <a:pt x="20505" y="15886"/>
                    </a:cubicBezTo>
                    <a:cubicBezTo>
                      <a:pt x="20220" y="15695"/>
                      <a:pt x="19817" y="15600"/>
                      <a:pt x="19560" y="15574"/>
                    </a:cubicBezTo>
                    <a:cubicBezTo>
                      <a:pt x="19175" y="15536"/>
                      <a:pt x="18889" y="15456"/>
                      <a:pt x="18676" y="15368"/>
                    </a:cubicBezTo>
                    <a:cubicBezTo>
                      <a:pt x="18475" y="15286"/>
                      <a:pt x="18334" y="15177"/>
                      <a:pt x="18261" y="15029"/>
                    </a:cubicBezTo>
                    <a:cubicBezTo>
                      <a:pt x="18137" y="14777"/>
                      <a:pt x="18203" y="14520"/>
                      <a:pt x="18298" y="14271"/>
                    </a:cubicBezTo>
                    <a:lnTo>
                      <a:pt x="19898" y="10798"/>
                    </a:lnTo>
                    <a:lnTo>
                      <a:pt x="14922" y="0"/>
                    </a:lnTo>
                    <a:lnTo>
                      <a:pt x="4969" y="0"/>
                    </a:lnTo>
                    <a:close/>
                  </a:path>
                </a:pathLst>
              </a:custGeom>
              <a:solidFill>
                <a:srgbClr val="00AFAA"/>
              </a:solidFill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pic>
            <p:nvPicPr>
              <p:cNvPr id="14" name="image31.png" descr="image31.png">
                <a:extLst>
                  <a:ext uri="{FF2B5EF4-FFF2-40B4-BE49-F238E27FC236}">
                    <a16:creationId xmlns="" xmlns:a16="http://schemas.microsoft.com/office/drawing/2014/main" id="{934B613D-D1BF-FD26-930A-6C2A093A7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8682" y="950384"/>
                <a:ext cx="1941227" cy="1941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" name="Сгруппировать">
              <a:extLst>
                <a:ext uri="{FF2B5EF4-FFF2-40B4-BE49-F238E27FC236}">
                  <a16:creationId xmlns="" xmlns:a16="http://schemas.microsoft.com/office/drawing/2014/main" id="{60173825-732D-A4B5-9318-494A02EBF1F7}"/>
                </a:ext>
              </a:extLst>
            </p:cNvPr>
            <p:cNvGrpSpPr/>
            <p:nvPr/>
          </p:nvGrpSpPr>
          <p:grpSpPr>
            <a:xfrm>
              <a:off x="11635151" y="2233375"/>
              <a:ext cx="5576462" cy="4485525"/>
              <a:chOff x="0" y="0"/>
              <a:chExt cx="5576460" cy="4485524"/>
            </a:xfrm>
          </p:grpSpPr>
          <p:sp>
            <p:nvSpPr>
              <p:cNvPr id="11" name="Фигура">
                <a:extLst>
                  <a:ext uri="{FF2B5EF4-FFF2-40B4-BE49-F238E27FC236}">
                    <a16:creationId xmlns="" xmlns:a16="http://schemas.microsoft.com/office/drawing/2014/main" id="{FF7D3FF0-536E-924C-9E60-6EE5C4771043}"/>
                  </a:ext>
                </a:extLst>
              </p:cNvPr>
              <p:cNvSpPr/>
              <p:nvPr/>
            </p:nvSpPr>
            <p:spPr>
              <a:xfrm>
                <a:off x="0" y="0"/>
                <a:ext cx="5576461" cy="44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7" h="21600" extrusionOk="0">
                    <a:moveTo>
                      <a:pt x="4948" y="3"/>
                    </a:moveTo>
                    <a:lnTo>
                      <a:pt x="3361" y="3495"/>
                    </a:lnTo>
                    <a:cubicBezTo>
                      <a:pt x="3274" y="3752"/>
                      <a:pt x="3219" y="4020"/>
                      <a:pt x="3342" y="4274"/>
                    </a:cubicBezTo>
                    <a:cubicBezTo>
                      <a:pt x="3418" y="4429"/>
                      <a:pt x="3559" y="4547"/>
                      <a:pt x="3761" y="4637"/>
                    </a:cubicBezTo>
                    <a:cubicBezTo>
                      <a:pt x="3975" y="4731"/>
                      <a:pt x="4262" y="4807"/>
                      <a:pt x="4644" y="4842"/>
                    </a:cubicBezTo>
                    <a:cubicBezTo>
                      <a:pt x="4902" y="4866"/>
                      <a:pt x="5304" y="4960"/>
                      <a:pt x="5588" y="5154"/>
                    </a:cubicBezTo>
                    <a:cubicBezTo>
                      <a:pt x="6600" y="5843"/>
                      <a:pt x="6653" y="7168"/>
                      <a:pt x="6207" y="8128"/>
                    </a:cubicBezTo>
                    <a:cubicBezTo>
                      <a:pt x="5761" y="9087"/>
                      <a:pt x="4820" y="9678"/>
                      <a:pt x="3840" y="8919"/>
                    </a:cubicBezTo>
                    <a:cubicBezTo>
                      <a:pt x="3565" y="8706"/>
                      <a:pt x="3300" y="8317"/>
                      <a:pt x="3154" y="8049"/>
                    </a:cubicBezTo>
                    <a:cubicBezTo>
                      <a:pt x="2936" y="7651"/>
                      <a:pt x="2737" y="7382"/>
                      <a:pt x="2570" y="7195"/>
                    </a:cubicBezTo>
                    <a:cubicBezTo>
                      <a:pt x="2412" y="7020"/>
                      <a:pt x="2264" y="6919"/>
                      <a:pt x="2125" y="6911"/>
                    </a:cubicBezTo>
                    <a:cubicBezTo>
                      <a:pt x="1872" y="6897"/>
                      <a:pt x="1715" y="7118"/>
                      <a:pt x="1591" y="7370"/>
                    </a:cubicBezTo>
                    <a:lnTo>
                      <a:pt x="0" y="10821"/>
                    </a:lnTo>
                    <a:lnTo>
                      <a:pt x="4982" y="21600"/>
                    </a:lnTo>
                    <a:lnTo>
                      <a:pt x="14927" y="21600"/>
                    </a:lnTo>
                    <a:lnTo>
                      <a:pt x="19899" y="10798"/>
                    </a:lnTo>
                    <a:lnTo>
                      <a:pt x="18301" y="7329"/>
                    </a:lnTo>
                    <a:lnTo>
                      <a:pt x="18298" y="7323"/>
                    </a:lnTo>
                    <a:cubicBezTo>
                      <a:pt x="18205" y="7076"/>
                      <a:pt x="18140" y="6820"/>
                      <a:pt x="18263" y="6571"/>
                    </a:cubicBezTo>
                    <a:cubicBezTo>
                      <a:pt x="18337" y="6423"/>
                      <a:pt x="18477" y="6311"/>
                      <a:pt x="18679" y="6228"/>
                    </a:cubicBezTo>
                    <a:cubicBezTo>
                      <a:pt x="18891" y="6141"/>
                      <a:pt x="19177" y="6064"/>
                      <a:pt x="19561" y="6026"/>
                    </a:cubicBezTo>
                    <a:cubicBezTo>
                      <a:pt x="19818" y="6000"/>
                      <a:pt x="20221" y="5905"/>
                      <a:pt x="20506" y="5714"/>
                    </a:cubicBezTo>
                    <a:cubicBezTo>
                      <a:pt x="21543" y="5019"/>
                      <a:pt x="21600" y="3671"/>
                      <a:pt x="21150" y="2693"/>
                    </a:cubicBezTo>
                    <a:cubicBezTo>
                      <a:pt x="20700" y="1716"/>
                      <a:pt x="19742" y="1108"/>
                      <a:pt x="18743" y="1886"/>
                    </a:cubicBezTo>
                    <a:cubicBezTo>
                      <a:pt x="18469" y="2100"/>
                      <a:pt x="18203" y="2489"/>
                      <a:pt x="18057" y="2756"/>
                    </a:cubicBezTo>
                    <a:cubicBezTo>
                      <a:pt x="17838" y="3154"/>
                      <a:pt x="17639" y="3423"/>
                      <a:pt x="17473" y="3610"/>
                    </a:cubicBezTo>
                    <a:cubicBezTo>
                      <a:pt x="17315" y="3787"/>
                      <a:pt x="17167" y="3885"/>
                      <a:pt x="17028" y="3890"/>
                    </a:cubicBezTo>
                    <a:cubicBezTo>
                      <a:pt x="16792" y="3900"/>
                      <a:pt x="16650" y="3697"/>
                      <a:pt x="16525" y="3470"/>
                    </a:cubicBezTo>
                    <a:lnTo>
                      <a:pt x="14927" y="0"/>
                    </a:lnTo>
                    <a:lnTo>
                      <a:pt x="4948" y="3"/>
                    </a:lnTo>
                    <a:close/>
                  </a:path>
                </a:pathLst>
              </a:custGeom>
              <a:solidFill>
                <a:srgbClr val="B4B8CD"/>
              </a:solidFill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pic>
            <p:nvPicPr>
              <p:cNvPr id="12" name="image32.png" descr="image32.png">
                <a:extLst>
                  <a:ext uri="{FF2B5EF4-FFF2-40B4-BE49-F238E27FC236}">
                    <a16:creationId xmlns="" xmlns:a16="http://schemas.microsoft.com/office/drawing/2014/main" id="{F0EE0FE7-4152-BC45-902A-EE94E6DA8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4640" y="1292158"/>
                <a:ext cx="2035573" cy="1873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9" name="Линия">
            <a:extLst>
              <a:ext uri="{FF2B5EF4-FFF2-40B4-BE49-F238E27FC236}">
                <a16:creationId xmlns="" xmlns:a16="http://schemas.microsoft.com/office/drawing/2014/main" id="{B615D6EB-9E1D-4E3D-1B57-E0DD9D71FCA2}"/>
              </a:ext>
            </a:extLst>
          </p:cNvPr>
          <p:cNvSpPr/>
          <p:nvPr/>
        </p:nvSpPr>
        <p:spPr>
          <a:xfrm flipH="1">
            <a:off x="9667211" y="5591668"/>
            <a:ext cx="1" cy="3169817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oval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20" name="Линия">
            <a:extLst>
              <a:ext uri="{FF2B5EF4-FFF2-40B4-BE49-F238E27FC236}">
                <a16:creationId xmlns="" xmlns:a16="http://schemas.microsoft.com/office/drawing/2014/main" id="{79CD28FC-1BAB-8694-C5FC-5B3B6C2FEC01}"/>
              </a:ext>
            </a:extLst>
          </p:cNvPr>
          <p:cNvSpPr/>
          <p:nvPr/>
        </p:nvSpPr>
        <p:spPr>
          <a:xfrm flipH="1">
            <a:off x="17346784" y="5591668"/>
            <a:ext cx="1" cy="3169817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oval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21" name="Линия">
            <a:extLst>
              <a:ext uri="{FF2B5EF4-FFF2-40B4-BE49-F238E27FC236}">
                <a16:creationId xmlns="" xmlns:a16="http://schemas.microsoft.com/office/drawing/2014/main" id="{18FDC1A8-B905-7F0A-F9A2-9E9691CB9D2A}"/>
              </a:ext>
            </a:extLst>
          </p:cNvPr>
          <p:cNvSpPr/>
          <p:nvPr/>
        </p:nvSpPr>
        <p:spPr>
          <a:xfrm flipH="1" flipV="1">
            <a:off x="5752167" y="10167123"/>
            <a:ext cx="1" cy="3169817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oval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22" name="Линия">
            <a:extLst>
              <a:ext uri="{FF2B5EF4-FFF2-40B4-BE49-F238E27FC236}">
                <a16:creationId xmlns="" xmlns:a16="http://schemas.microsoft.com/office/drawing/2014/main" id="{E2D46829-E005-7AA5-2B22-DA3A252C891E}"/>
              </a:ext>
            </a:extLst>
          </p:cNvPr>
          <p:cNvSpPr/>
          <p:nvPr/>
        </p:nvSpPr>
        <p:spPr>
          <a:xfrm flipH="1" flipV="1">
            <a:off x="13512694" y="9971580"/>
            <a:ext cx="1" cy="3169817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oval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15715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826" y="8988750"/>
            <a:ext cx="10312401" cy="601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17" name="Название раздела"/>
          <p:cNvSpPr txBox="1">
            <a:spLocks noGrp="1"/>
          </p:cNvSpPr>
          <p:nvPr>
            <p:ph type="body" sz="quarter" idx="1"/>
          </p:nvPr>
        </p:nvSpPr>
        <p:spPr>
          <a:xfrm>
            <a:off x="2674290" y="16134568"/>
            <a:ext cx="17400282" cy="558802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Цел</a:t>
            </a:r>
            <a:r>
              <a:rPr lang="ru-RU" dirty="0"/>
              <a:t>ь</a:t>
            </a:r>
            <a:endParaRPr dirty="0"/>
          </a:p>
        </p:txBody>
      </p:sp>
      <p:sp>
        <p:nvSpPr>
          <p:cNvPr id="118" name="раннее выявление, развитие и дальнейшая профессиональная поддержка детей, проявивших выдающиеся способности"/>
          <p:cNvSpPr txBox="1"/>
          <p:nvPr/>
        </p:nvSpPr>
        <p:spPr>
          <a:xfrm>
            <a:off x="1205934" y="5148350"/>
            <a:ext cx="23178066" cy="356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7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dirty="0" err="1"/>
              <a:t>раннее</a:t>
            </a:r>
            <a:r>
              <a:rPr dirty="0"/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выявление</a:t>
            </a:r>
            <a:r>
              <a:rPr dirty="0">
                <a:solidFill>
                  <a:srgbClr val="460886"/>
                </a:solidFill>
              </a:rPr>
              <a:t>,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развитие</a:t>
            </a:r>
            <a:r>
              <a:rPr dirty="0">
                <a:solidFill>
                  <a:srgbClr val="7030A0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дальнейшая</a:t>
            </a:r>
            <a:r>
              <a:rPr dirty="0"/>
              <a:t> </a:t>
            </a:r>
            <a:r>
              <a:rPr dirty="0" err="1"/>
              <a:t>профессиональная</a:t>
            </a:r>
            <a:r>
              <a:rPr dirty="0"/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поддержка</a:t>
            </a:r>
            <a:r>
              <a:rPr dirty="0"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/>
              <a:t>детей</a:t>
            </a:r>
            <a:r>
              <a:rPr dirty="0"/>
              <a:t>, </a:t>
            </a:r>
            <a:r>
              <a:rPr dirty="0" err="1"/>
              <a:t>проявивших</a:t>
            </a:r>
            <a:r>
              <a:rPr dirty="0"/>
              <a:t> </a:t>
            </a:r>
            <a:r>
              <a:rPr dirty="0" err="1"/>
              <a:t>выдающиеся</a:t>
            </a:r>
            <a:r>
              <a:rPr dirty="0"/>
              <a:t> </a:t>
            </a:r>
            <a:r>
              <a:rPr dirty="0" err="1"/>
              <a:t>способности</a:t>
            </a:r>
            <a:endParaRPr dirty="0"/>
          </a:p>
        </p:txBody>
      </p:sp>
      <p:sp>
        <p:nvSpPr>
          <p:cNvPr id="119" name="Поручение Президента"/>
          <p:cNvSpPr txBox="1">
            <a:spLocks noGrp="1"/>
          </p:cNvSpPr>
          <p:nvPr>
            <p:ph type="title"/>
          </p:nvPr>
        </p:nvSpPr>
        <p:spPr>
          <a:xfrm>
            <a:off x="-444137" y="461958"/>
            <a:ext cx="23953393" cy="1840761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lnSpc>
                <a:spcPct val="100000"/>
              </a:lnSpc>
              <a:defRPr spc="0"/>
            </a:lvl1pPr>
          </a:lstStyle>
          <a:p>
            <a:r>
              <a:rPr dirty="0" err="1"/>
              <a:t>Цель</a:t>
            </a:r>
            <a:r>
              <a:rPr dirty="0"/>
              <a:t> </a:t>
            </a:r>
            <a:r>
              <a:rPr dirty="0" err="1"/>
              <a:t>О</a:t>
            </a:r>
            <a:r>
              <a:rPr lang="ru-RU" dirty="0"/>
              <a:t>Ц </a:t>
            </a:r>
            <a:r>
              <a:rPr dirty="0"/>
              <a:t>«</a:t>
            </a:r>
            <a:r>
              <a:rPr dirty="0" err="1"/>
              <a:t>Сириус</a:t>
            </a:r>
            <a:r>
              <a:rPr dirty="0"/>
              <a:t>»</a:t>
            </a:r>
            <a:r>
              <a:rPr lang="ru-RU" dirty="0"/>
              <a:t> 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Проектно–исследовательская деятельность"/>
          <p:cNvSpPr txBox="1">
            <a:spLocks noGrp="1"/>
          </p:cNvSpPr>
          <p:nvPr>
            <p:ph type="title"/>
          </p:nvPr>
        </p:nvSpPr>
        <p:spPr>
          <a:xfrm>
            <a:off x="2290089" y="5375976"/>
            <a:ext cx="20887790" cy="5571425"/>
          </a:xfrm>
          <a:prstGeom prst="rect">
            <a:avLst/>
          </a:prstGeom>
        </p:spPr>
        <p:txBody>
          <a:bodyPr/>
          <a:lstStyle>
            <a:lvl1pPr defTabSz="2912685">
              <a:defRPr sz="13600" spc="-300"/>
            </a:lvl1pPr>
          </a:lstStyle>
          <a:p>
            <a:r>
              <a:t>Мероприятия Проекта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Проектная деятельность"/>
          <p:cNvSpPr txBox="1">
            <a:spLocks noGrp="1"/>
          </p:cNvSpPr>
          <p:nvPr>
            <p:ph type="body" sz="quarter" idx="1"/>
          </p:nvPr>
        </p:nvSpPr>
        <p:spPr>
          <a:xfrm>
            <a:off x="2674290" y="16134568"/>
            <a:ext cx="17400282" cy="558802"/>
          </a:xfrm>
          <a:prstGeom prst="rect">
            <a:avLst/>
          </a:prstGeom>
        </p:spPr>
        <p:txBody>
          <a:bodyPr/>
          <a:lstStyle/>
          <a:p>
            <a:r>
              <a:t>Мероприятия Проекта</a:t>
            </a:r>
          </a:p>
        </p:txBody>
      </p:sp>
      <p:sp>
        <p:nvSpPr>
          <p:cNvPr id="431" name="Предзащита…"/>
          <p:cNvSpPr txBox="1"/>
          <p:nvPr/>
        </p:nvSpPr>
        <p:spPr>
          <a:xfrm>
            <a:off x="1081315" y="4682866"/>
            <a:ext cx="9248259" cy="381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438337">
              <a:lnSpc>
                <a:spcPct val="90000"/>
              </a:lnSpc>
              <a:spcBef>
                <a:spcPts val="4000"/>
              </a:spcBef>
              <a:defRPr sz="6000"/>
            </a:pPr>
            <a:r>
              <a:rPr dirty="0" err="1"/>
              <a:t>Предзащита</a:t>
            </a:r>
            <a:r>
              <a:rPr dirty="0"/>
              <a:t> </a:t>
            </a:r>
          </a:p>
          <a:p>
            <a:pPr algn="l" defTabSz="2438337">
              <a:lnSpc>
                <a:spcPct val="90000"/>
              </a:lnSpc>
              <a:spcBef>
                <a:spcPts val="4000"/>
              </a:spcBef>
              <a:defRPr sz="6000"/>
            </a:pPr>
            <a:r>
              <a:rPr dirty="0"/>
              <a:t>в </a:t>
            </a:r>
            <a:r>
              <a:rPr dirty="0" err="1"/>
              <a:t>школе</a:t>
            </a:r>
            <a:r>
              <a:rPr dirty="0"/>
              <a:t>:</a:t>
            </a:r>
          </a:p>
          <a:p>
            <a:pPr algn="l" defTabSz="2438337">
              <a:lnSpc>
                <a:spcPct val="90000"/>
              </a:lnSpc>
              <a:spcBef>
                <a:spcPts val="4000"/>
              </a:spcBef>
              <a:defRPr sz="6000" b="1">
                <a:solidFill>
                  <a:srgbClr val="460886"/>
                </a:solidFill>
              </a:defRPr>
            </a:pPr>
            <a:r>
              <a:rPr dirty="0" err="1"/>
              <a:t>до</a:t>
            </a:r>
            <a:r>
              <a:rPr dirty="0"/>
              <a:t> 30 </a:t>
            </a:r>
            <a:r>
              <a:rPr dirty="0" err="1"/>
              <a:t>марта</a:t>
            </a:r>
            <a:r>
              <a:rPr dirty="0"/>
              <a:t> 2025 г.</a:t>
            </a:r>
          </a:p>
        </p:txBody>
      </p:sp>
      <p:pic>
        <p:nvPicPr>
          <p:cNvPr id="432" name="1801_i003_013_p.jpg" descr="1801_i003_013_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509" y="3304814"/>
            <a:ext cx="13524520" cy="1014339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Конкурс…"/>
          <p:cNvSpPr txBox="1"/>
          <p:nvPr/>
        </p:nvSpPr>
        <p:spPr>
          <a:xfrm>
            <a:off x="1081315" y="9538723"/>
            <a:ext cx="9248259" cy="4203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438337">
              <a:lnSpc>
                <a:spcPct val="90000"/>
              </a:lnSpc>
              <a:spcBef>
                <a:spcPts val="4000"/>
              </a:spcBef>
              <a:defRPr sz="6000"/>
            </a:pPr>
            <a:r>
              <a:t>Конкурс </a:t>
            </a:r>
          </a:p>
          <a:p>
            <a:pPr algn="l" defTabSz="2438337">
              <a:lnSpc>
                <a:spcPct val="90000"/>
              </a:lnSpc>
              <a:spcBef>
                <a:spcPts val="4000"/>
              </a:spcBef>
              <a:defRPr sz="6000"/>
            </a:pPr>
            <a:r>
              <a:t>в регионе: </a:t>
            </a:r>
          </a:p>
          <a:p>
            <a:pPr algn="l" defTabSz="2438337">
              <a:lnSpc>
                <a:spcPct val="90000"/>
              </a:lnSpc>
              <a:spcBef>
                <a:spcPts val="4000"/>
              </a:spcBef>
              <a:defRPr sz="6000" b="1">
                <a:solidFill>
                  <a:srgbClr val="460886"/>
                </a:solidFill>
              </a:defRPr>
            </a:pPr>
            <a:r>
              <a:t>7–13 апреля 2025 г.</a:t>
            </a:r>
          </a:p>
        </p:txBody>
      </p:sp>
      <p:sp>
        <p:nvSpPr>
          <p:cNvPr id="434" name="Конкурс проектных работ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75426">
              <a:defRPr spc="-238"/>
            </a:lvl1pPr>
          </a:lstStyle>
          <a:p>
            <a:r>
              <a:t>Конкурс проектных работ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Мероприятия Проекта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Мероприятия Проекта</a:t>
            </a:r>
          </a:p>
        </p:txBody>
      </p:sp>
      <p:sp>
        <p:nvSpPr>
          <p:cNvPr id="438" name="Текст"/>
          <p:cNvSpPr txBox="1"/>
          <p:nvPr/>
        </p:nvSpPr>
        <p:spPr>
          <a:xfrm>
            <a:off x="1147144" y="16128218"/>
            <a:ext cx="55092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734577">
              <a:defRPr sz="3000">
                <a:solidFill>
                  <a:srgbClr val="939FC1"/>
                </a:solidFill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grpSp>
        <p:nvGrpSpPr>
          <p:cNvPr id="443" name="Сгруппировать"/>
          <p:cNvGrpSpPr/>
          <p:nvPr/>
        </p:nvGrpSpPr>
        <p:grpSpPr>
          <a:xfrm>
            <a:off x="5478290" y="5952122"/>
            <a:ext cx="7099301" cy="9002407"/>
            <a:chOff x="0" y="0"/>
            <a:chExt cx="7099300" cy="9002406"/>
          </a:xfrm>
        </p:grpSpPr>
        <p:sp>
          <p:nvSpPr>
            <p:cNvPr id="439" name="Freeform: Shape 17"/>
            <p:cNvSpPr/>
            <p:nvPr/>
          </p:nvSpPr>
          <p:spPr>
            <a:xfrm>
              <a:off x="0" y="0"/>
              <a:ext cx="7099301" cy="900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517" extrusionOk="0">
                  <a:moveTo>
                    <a:pt x="2767" y="121"/>
                  </a:moveTo>
                  <a:cubicBezTo>
                    <a:pt x="4254" y="796"/>
                    <a:pt x="5739" y="1473"/>
                    <a:pt x="7225" y="2150"/>
                  </a:cubicBezTo>
                  <a:cubicBezTo>
                    <a:pt x="7272" y="2171"/>
                    <a:pt x="7318" y="2195"/>
                    <a:pt x="7362" y="2217"/>
                  </a:cubicBezTo>
                  <a:cubicBezTo>
                    <a:pt x="7772" y="2420"/>
                    <a:pt x="7782" y="2524"/>
                    <a:pt x="7411" y="2757"/>
                  </a:cubicBezTo>
                  <a:cubicBezTo>
                    <a:pt x="6630" y="3247"/>
                    <a:pt x="6407" y="4213"/>
                    <a:pt x="6920" y="4879"/>
                  </a:cubicBezTo>
                  <a:cubicBezTo>
                    <a:pt x="7489" y="5617"/>
                    <a:pt x="8661" y="5908"/>
                    <a:pt x="9613" y="5549"/>
                  </a:cubicBezTo>
                  <a:cubicBezTo>
                    <a:pt x="10702" y="5138"/>
                    <a:pt x="11147" y="4183"/>
                    <a:pt x="10657" y="3314"/>
                  </a:cubicBezTo>
                  <a:cubicBezTo>
                    <a:pt x="10299" y="2679"/>
                    <a:pt x="10577" y="1983"/>
                    <a:pt x="11316" y="1665"/>
                  </a:cubicBezTo>
                  <a:cubicBezTo>
                    <a:pt x="12052" y="1347"/>
                    <a:pt x="12956" y="1540"/>
                    <a:pt x="13431" y="2116"/>
                  </a:cubicBezTo>
                  <a:cubicBezTo>
                    <a:pt x="13916" y="2702"/>
                    <a:pt x="13527" y="3646"/>
                    <a:pt x="12686" y="3893"/>
                  </a:cubicBezTo>
                  <a:cubicBezTo>
                    <a:pt x="12477" y="3955"/>
                    <a:pt x="12245" y="3961"/>
                    <a:pt x="12028" y="4008"/>
                  </a:cubicBezTo>
                  <a:cubicBezTo>
                    <a:pt x="11915" y="4032"/>
                    <a:pt x="11815" y="4092"/>
                    <a:pt x="11710" y="4135"/>
                  </a:cubicBezTo>
                  <a:cubicBezTo>
                    <a:pt x="11781" y="4201"/>
                    <a:pt x="11837" y="4287"/>
                    <a:pt x="11927" y="4329"/>
                  </a:cubicBezTo>
                  <a:cubicBezTo>
                    <a:pt x="12433" y="4568"/>
                    <a:pt x="12947" y="4796"/>
                    <a:pt x="13457" y="5028"/>
                  </a:cubicBezTo>
                  <a:cubicBezTo>
                    <a:pt x="14879" y="5675"/>
                    <a:pt x="16296" y="6325"/>
                    <a:pt x="17723" y="6964"/>
                  </a:cubicBezTo>
                  <a:cubicBezTo>
                    <a:pt x="17999" y="7087"/>
                    <a:pt x="18105" y="7232"/>
                    <a:pt x="18102" y="7489"/>
                  </a:cubicBezTo>
                  <a:cubicBezTo>
                    <a:pt x="18082" y="8854"/>
                    <a:pt x="18088" y="10219"/>
                    <a:pt x="18086" y="11585"/>
                  </a:cubicBezTo>
                  <a:cubicBezTo>
                    <a:pt x="18086" y="11627"/>
                    <a:pt x="18089" y="11669"/>
                    <a:pt x="18086" y="11712"/>
                  </a:cubicBezTo>
                  <a:cubicBezTo>
                    <a:pt x="18069" y="11982"/>
                    <a:pt x="17954" y="12043"/>
                    <a:pt x="17630" y="11941"/>
                  </a:cubicBezTo>
                  <a:cubicBezTo>
                    <a:pt x="17120" y="11781"/>
                    <a:pt x="16608" y="11769"/>
                    <a:pt x="16089" y="11915"/>
                  </a:cubicBezTo>
                  <a:cubicBezTo>
                    <a:pt x="14983" y="12226"/>
                    <a:pt x="14444" y="13191"/>
                    <a:pt x="14865" y="14106"/>
                  </a:cubicBezTo>
                  <a:cubicBezTo>
                    <a:pt x="15236" y="14912"/>
                    <a:pt x="16471" y="15342"/>
                    <a:pt x="17522" y="15039"/>
                  </a:cubicBezTo>
                  <a:cubicBezTo>
                    <a:pt x="17965" y="14911"/>
                    <a:pt x="18292" y="14682"/>
                    <a:pt x="18575" y="14393"/>
                  </a:cubicBezTo>
                  <a:cubicBezTo>
                    <a:pt x="19023" y="13932"/>
                    <a:pt x="19702" y="13752"/>
                    <a:pt x="20342" y="13912"/>
                  </a:cubicBezTo>
                  <a:cubicBezTo>
                    <a:pt x="20994" y="14074"/>
                    <a:pt x="21440" y="14558"/>
                    <a:pt x="21438" y="15101"/>
                  </a:cubicBezTo>
                  <a:cubicBezTo>
                    <a:pt x="21435" y="15642"/>
                    <a:pt x="20997" y="16122"/>
                    <a:pt x="20361" y="16277"/>
                  </a:cubicBezTo>
                  <a:cubicBezTo>
                    <a:pt x="19663" y="16448"/>
                    <a:pt x="18974" y="16262"/>
                    <a:pt x="18563" y="15811"/>
                  </a:cubicBezTo>
                  <a:cubicBezTo>
                    <a:pt x="18536" y="15781"/>
                    <a:pt x="18505" y="15754"/>
                    <a:pt x="18471" y="15728"/>
                  </a:cubicBezTo>
                  <a:cubicBezTo>
                    <a:pt x="18338" y="15625"/>
                    <a:pt x="18121" y="15680"/>
                    <a:pt x="18085" y="15824"/>
                  </a:cubicBezTo>
                  <a:cubicBezTo>
                    <a:pt x="18076" y="15861"/>
                    <a:pt x="18070" y="15898"/>
                    <a:pt x="18070" y="15935"/>
                  </a:cubicBezTo>
                  <a:cubicBezTo>
                    <a:pt x="18060" y="17658"/>
                    <a:pt x="18060" y="19379"/>
                    <a:pt x="18056" y="21100"/>
                  </a:cubicBezTo>
                  <a:cubicBezTo>
                    <a:pt x="18055" y="21501"/>
                    <a:pt x="18015" y="21533"/>
                    <a:pt x="17493" y="21511"/>
                  </a:cubicBezTo>
                  <a:cubicBezTo>
                    <a:pt x="13310" y="21335"/>
                    <a:pt x="9607" y="20200"/>
                    <a:pt x="6412" y="18066"/>
                  </a:cubicBezTo>
                  <a:cubicBezTo>
                    <a:pt x="5060" y="17164"/>
                    <a:pt x="3902" y="16126"/>
                    <a:pt x="2954" y="14943"/>
                  </a:cubicBezTo>
                  <a:cubicBezTo>
                    <a:pt x="2777" y="14722"/>
                    <a:pt x="2591" y="14505"/>
                    <a:pt x="2409" y="14285"/>
                  </a:cubicBezTo>
                  <a:cubicBezTo>
                    <a:pt x="640" y="11760"/>
                    <a:pt x="-160" y="9066"/>
                    <a:pt x="27" y="6173"/>
                  </a:cubicBezTo>
                  <a:cubicBezTo>
                    <a:pt x="163" y="4084"/>
                    <a:pt x="877" y="2133"/>
                    <a:pt x="2076" y="279"/>
                  </a:cubicBezTo>
                  <a:cubicBezTo>
                    <a:pt x="2292" y="-52"/>
                    <a:pt x="2353" y="-67"/>
                    <a:pt x="2767" y="121"/>
                  </a:cubicBezTo>
                  <a:close/>
                </a:path>
              </a:pathLst>
            </a:custGeom>
            <a:solidFill>
              <a:srgbClr val="00B1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40" name="астро.png" descr="астро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9072" y="5828405"/>
              <a:ext cx="2210455" cy="1856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1" name="Rectangle 13"/>
            <p:cNvSpPr txBox="1"/>
            <p:nvPr/>
          </p:nvSpPr>
          <p:spPr>
            <a:xfrm>
              <a:off x="1042136" y="3335239"/>
              <a:ext cx="3938215" cy="166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Физика</a:t>
              </a:r>
            </a:p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Астрономия</a:t>
              </a:r>
            </a:p>
          </p:txBody>
        </p:sp>
        <p:pic>
          <p:nvPicPr>
            <p:cNvPr id="442" name="физ.png" descr="физ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272" y="1482753"/>
              <a:ext cx="1934423" cy="2147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8" name="Сгруппировать"/>
          <p:cNvGrpSpPr/>
          <p:nvPr/>
        </p:nvGrpSpPr>
        <p:grpSpPr>
          <a:xfrm>
            <a:off x="10541037" y="5932561"/>
            <a:ext cx="7099301" cy="9041530"/>
            <a:chOff x="0" y="0"/>
            <a:chExt cx="7099300" cy="9041528"/>
          </a:xfrm>
        </p:grpSpPr>
        <p:sp>
          <p:nvSpPr>
            <p:cNvPr id="444" name="Freeform: Shape 16"/>
            <p:cNvSpPr/>
            <p:nvPr/>
          </p:nvSpPr>
          <p:spPr>
            <a:xfrm>
              <a:off x="-1" y="0"/>
              <a:ext cx="7099302" cy="9041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512" extrusionOk="0">
                  <a:moveTo>
                    <a:pt x="3331" y="21118"/>
                  </a:moveTo>
                  <a:cubicBezTo>
                    <a:pt x="3315" y="19765"/>
                    <a:pt x="3303" y="18412"/>
                    <a:pt x="3290" y="17059"/>
                  </a:cubicBezTo>
                  <a:cubicBezTo>
                    <a:pt x="3289" y="17017"/>
                    <a:pt x="3292" y="16974"/>
                    <a:pt x="3294" y="16932"/>
                  </a:cubicBezTo>
                  <a:cubicBezTo>
                    <a:pt x="3307" y="16550"/>
                    <a:pt x="3413" y="16492"/>
                    <a:pt x="3846" y="16627"/>
                  </a:cubicBezTo>
                  <a:cubicBezTo>
                    <a:pt x="4757" y="16911"/>
                    <a:pt x="5900" y="16577"/>
                    <a:pt x="6357" y="15892"/>
                  </a:cubicBezTo>
                  <a:cubicBezTo>
                    <a:pt x="6863" y="15133"/>
                    <a:pt x="6594" y="14187"/>
                    <a:pt x="5738" y="13720"/>
                  </a:cubicBezTo>
                  <a:cubicBezTo>
                    <a:pt x="4760" y="13186"/>
                    <a:pt x="3519" y="13363"/>
                    <a:pt x="2833" y="14135"/>
                  </a:cubicBezTo>
                  <a:cubicBezTo>
                    <a:pt x="2332" y="14699"/>
                    <a:pt x="1451" y="14860"/>
                    <a:pt x="745" y="14517"/>
                  </a:cubicBezTo>
                  <a:cubicBezTo>
                    <a:pt x="40" y="14176"/>
                    <a:pt x="-201" y="13464"/>
                    <a:pt x="179" y="12850"/>
                  </a:cubicBezTo>
                  <a:cubicBezTo>
                    <a:pt x="567" y="12224"/>
                    <a:pt x="1768" y="12014"/>
                    <a:pt x="2447" y="12461"/>
                  </a:cubicBezTo>
                  <a:cubicBezTo>
                    <a:pt x="2616" y="12573"/>
                    <a:pt x="2737" y="12727"/>
                    <a:pt x="2895" y="12851"/>
                  </a:cubicBezTo>
                  <a:cubicBezTo>
                    <a:pt x="2978" y="12914"/>
                    <a:pt x="3089" y="12953"/>
                    <a:pt x="3188" y="13003"/>
                  </a:cubicBezTo>
                  <a:cubicBezTo>
                    <a:pt x="3222" y="12922"/>
                    <a:pt x="3287" y="12841"/>
                    <a:pt x="3288" y="12758"/>
                  </a:cubicBezTo>
                  <a:cubicBezTo>
                    <a:pt x="3294" y="12293"/>
                    <a:pt x="3282" y="11828"/>
                    <a:pt x="3277" y="11363"/>
                  </a:cubicBezTo>
                  <a:cubicBezTo>
                    <a:pt x="3264" y="10069"/>
                    <a:pt x="3257" y="8776"/>
                    <a:pt x="3232" y="7481"/>
                  </a:cubicBezTo>
                  <a:cubicBezTo>
                    <a:pt x="3227" y="7231"/>
                    <a:pt x="3330" y="7086"/>
                    <a:pt x="3607" y="6959"/>
                  </a:cubicBezTo>
                  <a:cubicBezTo>
                    <a:pt x="5076" y="6284"/>
                    <a:pt x="6530" y="5592"/>
                    <a:pt x="7992" y="4906"/>
                  </a:cubicBezTo>
                  <a:cubicBezTo>
                    <a:pt x="8037" y="4884"/>
                    <a:pt x="8081" y="4861"/>
                    <a:pt x="8128" y="4842"/>
                  </a:cubicBezTo>
                  <a:cubicBezTo>
                    <a:pt x="8425" y="4718"/>
                    <a:pt x="8547" y="4766"/>
                    <a:pt x="8600" y="5037"/>
                  </a:cubicBezTo>
                  <a:cubicBezTo>
                    <a:pt x="8682" y="5465"/>
                    <a:pt x="8923" y="5820"/>
                    <a:pt x="9335" y="6100"/>
                  </a:cubicBezTo>
                  <a:cubicBezTo>
                    <a:pt x="10215" y="6696"/>
                    <a:pt x="11513" y="6576"/>
                    <a:pt x="12282" y="5829"/>
                  </a:cubicBezTo>
                  <a:cubicBezTo>
                    <a:pt x="12960" y="5170"/>
                    <a:pt x="12807" y="4113"/>
                    <a:pt x="11964" y="3550"/>
                  </a:cubicBezTo>
                  <a:cubicBezTo>
                    <a:pt x="11607" y="3312"/>
                    <a:pt x="11201" y="3204"/>
                    <a:pt x="10752" y="3158"/>
                  </a:cubicBezTo>
                  <a:cubicBezTo>
                    <a:pt x="10038" y="3085"/>
                    <a:pt x="9509" y="2713"/>
                    <a:pt x="9362" y="2197"/>
                  </a:cubicBezTo>
                  <a:cubicBezTo>
                    <a:pt x="9212" y="1670"/>
                    <a:pt x="9508" y="1124"/>
                    <a:pt x="10090" y="851"/>
                  </a:cubicBezTo>
                  <a:cubicBezTo>
                    <a:pt x="10669" y="579"/>
                    <a:pt x="11401" y="637"/>
                    <a:pt x="11881" y="991"/>
                  </a:cubicBezTo>
                  <a:cubicBezTo>
                    <a:pt x="12408" y="1380"/>
                    <a:pt x="12553" y="1943"/>
                    <a:pt x="12273" y="2450"/>
                  </a:cubicBezTo>
                  <a:cubicBezTo>
                    <a:pt x="12255" y="2484"/>
                    <a:pt x="12241" y="2519"/>
                    <a:pt x="12230" y="2555"/>
                  </a:cubicBezTo>
                  <a:cubicBezTo>
                    <a:pt x="12186" y="2697"/>
                    <a:pt x="12351" y="2817"/>
                    <a:pt x="12523" y="2769"/>
                  </a:cubicBezTo>
                  <a:cubicBezTo>
                    <a:pt x="12567" y="2756"/>
                    <a:pt x="12610" y="2742"/>
                    <a:pt x="12650" y="2724"/>
                  </a:cubicBezTo>
                  <a:cubicBezTo>
                    <a:pt x="14495" y="1863"/>
                    <a:pt x="16334" y="996"/>
                    <a:pt x="18176" y="130"/>
                  </a:cubicBezTo>
                  <a:cubicBezTo>
                    <a:pt x="18605" y="-71"/>
                    <a:pt x="18658" y="-60"/>
                    <a:pt x="18894" y="307"/>
                  </a:cubicBezTo>
                  <a:cubicBezTo>
                    <a:pt x="20778" y="3245"/>
                    <a:pt x="21399" y="6338"/>
                    <a:pt x="20702" y="9590"/>
                  </a:cubicBezTo>
                  <a:cubicBezTo>
                    <a:pt x="20408" y="10964"/>
                    <a:pt x="19872" y="12277"/>
                    <a:pt x="19077" y="13519"/>
                  </a:cubicBezTo>
                  <a:cubicBezTo>
                    <a:pt x="18929" y="13751"/>
                    <a:pt x="18788" y="13987"/>
                    <a:pt x="18644" y="14221"/>
                  </a:cubicBezTo>
                  <a:cubicBezTo>
                    <a:pt x="16823" y="16698"/>
                    <a:pt x="14339" y="18601"/>
                    <a:pt x="11155" y="19931"/>
                  </a:cubicBezTo>
                  <a:cubicBezTo>
                    <a:pt x="8856" y="20892"/>
                    <a:pt x="6417" y="21388"/>
                    <a:pt x="3840" y="21506"/>
                  </a:cubicBezTo>
                  <a:cubicBezTo>
                    <a:pt x="3382" y="21529"/>
                    <a:pt x="3335" y="21494"/>
                    <a:pt x="3331" y="21118"/>
                  </a:cubicBezTo>
                  <a:close/>
                </a:path>
              </a:pathLst>
            </a:custGeom>
            <a:solidFill>
              <a:srgbClr val="B4B8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45" name="био.png" descr="био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5872" y="5842018"/>
              <a:ext cx="1647556" cy="2191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" name="Rectangle 11"/>
            <p:cNvSpPr txBox="1"/>
            <p:nvPr/>
          </p:nvSpPr>
          <p:spPr>
            <a:xfrm>
              <a:off x="2570577" y="3509458"/>
              <a:ext cx="3687098" cy="166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Биология</a:t>
              </a:r>
            </a:p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Химия</a:t>
              </a:r>
            </a:p>
          </p:txBody>
        </p:sp>
        <p:pic>
          <p:nvPicPr>
            <p:cNvPr id="447" name="хим.png" descr="хим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7224" y="1233127"/>
              <a:ext cx="1840992" cy="2098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3" name="Сгруппировать"/>
          <p:cNvGrpSpPr/>
          <p:nvPr/>
        </p:nvGrpSpPr>
        <p:grpSpPr>
          <a:xfrm>
            <a:off x="6404974" y="2842975"/>
            <a:ext cx="10363202" cy="5939782"/>
            <a:chOff x="-5066113" y="-4226511"/>
            <a:chExt cx="10363201" cy="5939782"/>
          </a:xfrm>
        </p:grpSpPr>
        <p:sp>
          <p:nvSpPr>
            <p:cNvPr id="449" name="Freeform: Shape 15"/>
            <p:cNvSpPr/>
            <p:nvPr/>
          </p:nvSpPr>
          <p:spPr>
            <a:xfrm>
              <a:off x="-5066113" y="-4226511"/>
              <a:ext cx="10363201" cy="593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1" extrusionOk="0">
                  <a:moveTo>
                    <a:pt x="21243" y="11063"/>
                  </a:moveTo>
                  <a:cubicBezTo>
                    <a:pt x="20227" y="12096"/>
                    <a:pt x="19209" y="13125"/>
                    <a:pt x="18192" y="14154"/>
                  </a:cubicBezTo>
                  <a:cubicBezTo>
                    <a:pt x="18160" y="14186"/>
                    <a:pt x="18127" y="14216"/>
                    <a:pt x="18094" y="14245"/>
                  </a:cubicBezTo>
                  <a:cubicBezTo>
                    <a:pt x="17801" y="14518"/>
                    <a:pt x="17720" y="14450"/>
                    <a:pt x="17672" y="13889"/>
                  </a:cubicBezTo>
                  <a:cubicBezTo>
                    <a:pt x="17571" y="12709"/>
                    <a:pt x="16922" y="11748"/>
                    <a:pt x="16247" y="11778"/>
                  </a:cubicBezTo>
                  <a:cubicBezTo>
                    <a:pt x="15498" y="11811"/>
                    <a:pt x="14878" y="12808"/>
                    <a:pt x="14822" y="14065"/>
                  </a:cubicBezTo>
                  <a:cubicBezTo>
                    <a:pt x="14758" y="15504"/>
                    <a:pt x="15322" y="16686"/>
                    <a:pt x="16142" y="16833"/>
                  </a:cubicBezTo>
                  <a:cubicBezTo>
                    <a:pt x="16742" y="16941"/>
                    <a:pt x="17169" y="17754"/>
                    <a:pt x="17155" y="18761"/>
                  </a:cubicBezTo>
                  <a:cubicBezTo>
                    <a:pt x="17142" y="19764"/>
                    <a:pt x="16688" y="20555"/>
                    <a:pt x="16092" y="20614"/>
                  </a:cubicBezTo>
                  <a:cubicBezTo>
                    <a:pt x="15485" y="20673"/>
                    <a:pt x="14910" y="19557"/>
                    <a:pt x="15012" y="18500"/>
                  </a:cubicBezTo>
                  <a:cubicBezTo>
                    <a:pt x="15038" y="18238"/>
                    <a:pt x="15112" y="17991"/>
                    <a:pt x="15151" y="17732"/>
                  </a:cubicBezTo>
                  <a:cubicBezTo>
                    <a:pt x="15171" y="17597"/>
                    <a:pt x="15161" y="17449"/>
                    <a:pt x="15165" y="17307"/>
                  </a:cubicBezTo>
                  <a:cubicBezTo>
                    <a:pt x="15091" y="17331"/>
                    <a:pt x="15007" y="17323"/>
                    <a:pt x="14945" y="17384"/>
                  </a:cubicBezTo>
                  <a:cubicBezTo>
                    <a:pt x="14592" y="17728"/>
                    <a:pt x="14245" y="18090"/>
                    <a:pt x="13895" y="18444"/>
                  </a:cubicBezTo>
                  <a:cubicBezTo>
                    <a:pt x="12923" y="19430"/>
                    <a:pt x="11948" y="20408"/>
                    <a:pt x="10979" y="21406"/>
                  </a:cubicBezTo>
                  <a:cubicBezTo>
                    <a:pt x="10792" y="21600"/>
                    <a:pt x="10646" y="21600"/>
                    <a:pt x="10455" y="21402"/>
                  </a:cubicBezTo>
                  <a:cubicBezTo>
                    <a:pt x="9436" y="20351"/>
                    <a:pt x="8409" y="19328"/>
                    <a:pt x="7384" y="18294"/>
                  </a:cubicBezTo>
                  <a:cubicBezTo>
                    <a:pt x="7352" y="18263"/>
                    <a:pt x="7319" y="18233"/>
                    <a:pt x="7289" y="18199"/>
                  </a:cubicBezTo>
                  <a:cubicBezTo>
                    <a:pt x="7092" y="17978"/>
                    <a:pt x="7086" y="17813"/>
                    <a:pt x="7273" y="17552"/>
                  </a:cubicBezTo>
                  <a:cubicBezTo>
                    <a:pt x="7567" y="17144"/>
                    <a:pt x="7752" y="16622"/>
                    <a:pt x="7820" y="15974"/>
                  </a:cubicBezTo>
                  <a:cubicBezTo>
                    <a:pt x="7965" y="14593"/>
                    <a:pt x="7425" y="13307"/>
                    <a:pt x="6594" y="13052"/>
                  </a:cubicBezTo>
                  <a:cubicBezTo>
                    <a:pt x="5861" y="12828"/>
                    <a:pt x="5116" y="13784"/>
                    <a:pt x="4983" y="15101"/>
                  </a:cubicBezTo>
                  <a:cubicBezTo>
                    <a:pt x="4927" y="15658"/>
                    <a:pt x="4987" y="16169"/>
                    <a:pt x="5108" y="16681"/>
                  </a:cubicBezTo>
                  <a:cubicBezTo>
                    <a:pt x="5300" y="17492"/>
                    <a:pt x="5203" y="18334"/>
                    <a:pt x="4863" y="18876"/>
                  </a:cubicBezTo>
                  <a:cubicBezTo>
                    <a:pt x="4518" y="19430"/>
                    <a:pt x="4002" y="19527"/>
                    <a:pt x="3594" y="19114"/>
                  </a:cubicBezTo>
                  <a:cubicBezTo>
                    <a:pt x="3188" y="18703"/>
                    <a:pt x="2978" y="17885"/>
                    <a:pt x="3079" y="17109"/>
                  </a:cubicBezTo>
                  <a:cubicBezTo>
                    <a:pt x="3190" y="16258"/>
                    <a:pt x="3565" y="15682"/>
                    <a:pt x="4045" y="15598"/>
                  </a:cubicBezTo>
                  <a:cubicBezTo>
                    <a:pt x="4160" y="15577"/>
                    <a:pt x="4270" y="15476"/>
                    <a:pt x="4382" y="15412"/>
                  </a:cubicBezTo>
                  <a:cubicBezTo>
                    <a:pt x="4295" y="15271"/>
                    <a:pt x="4221" y="15093"/>
                    <a:pt x="4121" y="14992"/>
                  </a:cubicBezTo>
                  <a:cubicBezTo>
                    <a:pt x="2832" y="13680"/>
                    <a:pt x="1538" y="12381"/>
                    <a:pt x="247" y="11078"/>
                  </a:cubicBezTo>
                  <a:cubicBezTo>
                    <a:pt x="-54" y="10775"/>
                    <a:pt x="-64" y="10710"/>
                    <a:pt x="131" y="10185"/>
                  </a:cubicBezTo>
                  <a:cubicBezTo>
                    <a:pt x="1697" y="5980"/>
                    <a:pt x="3818" y="2999"/>
                    <a:pt x="6515" y="1296"/>
                  </a:cubicBezTo>
                  <a:cubicBezTo>
                    <a:pt x="7656" y="576"/>
                    <a:pt x="8833" y="158"/>
                    <a:pt x="10046" y="68"/>
                  </a:cubicBezTo>
                  <a:cubicBezTo>
                    <a:pt x="10272" y="52"/>
                    <a:pt x="10500" y="23"/>
                    <a:pt x="10727" y="0"/>
                  </a:cubicBezTo>
                  <a:cubicBezTo>
                    <a:pt x="13229" y="71"/>
                    <a:pt x="15528" y="1275"/>
                    <a:pt x="17636" y="3652"/>
                  </a:cubicBezTo>
                  <a:cubicBezTo>
                    <a:pt x="19158" y="5369"/>
                    <a:pt x="20378" y="7583"/>
                    <a:pt x="21361" y="10226"/>
                  </a:cubicBezTo>
                  <a:cubicBezTo>
                    <a:pt x="21536" y="10699"/>
                    <a:pt x="21526" y="10775"/>
                    <a:pt x="21243" y="11063"/>
                  </a:cubicBezTo>
                  <a:close/>
                </a:path>
              </a:pathLst>
            </a:custGeom>
            <a:solidFill>
              <a:srgbClr val="4D00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50" name="мат.png" descr="мат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679950" y="-2534345"/>
              <a:ext cx="1619408" cy="1392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1" name="прогр.png" descr="прогр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919969" y="-2610478"/>
              <a:ext cx="2271789" cy="1544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Rectangle 8"/>
            <p:cNvSpPr txBox="1"/>
            <p:nvPr/>
          </p:nvSpPr>
          <p:spPr>
            <a:xfrm>
              <a:off x="-1951751" y="-1933277"/>
              <a:ext cx="4032878" cy="1658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Математика</a:t>
              </a:r>
            </a:p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Информатика</a:t>
              </a:r>
            </a:p>
          </p:txBody>
        </p:sp>
      </p:grpSp>
      <p:sp>
        <p:nvSpPr>
          <p:cNvPr id="454" name="Интеллектуальный марафон"/>
          <p:cNvSpPr txBox="1">
            <a:spLocks noGrp="1"/>
          </p:cNvSpPr>
          <p:nvPr>
            <p:ph type="title"/>
          </p:nvPr>
        </p:nvSpPr>
        <p:spPr>
          <a:xfrm>
            <a:off x="114625" y="370669"/>
            <a:ext cx="24291622" cy="1885230"/>
          </a:xfrm>
          <a:prstGeom prst="rect">
            <a:avLst/>
          </a:prstGeom>
        </p:spPr>
        <p:txBody>
          <a:bodyPr/>
          <a:lstStyle/>
          <a:p>
            <a:r>
              <a:t>Интеллектуальный марафон</a:t>
            </a:r>
          </a:p>
        </p:txBody>
      </p:sp>
      <p:sp>
        <p:nvSpPr>
          <p:cNvPr id="21" name="Предзащита…"/>
          <p:cNvSpPr txBox="1"/>
          <p:nvPr/>
        </p:nvSpPr>
        <p:spPr>
          <a:xfrm>
            <a:off x="15563831" y="3144401"/>
            <a:ext cx="9021481" cy="20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438337">
              <a:lnSpc>
                <a:spcPct val="90000"/>
              </a:lnSpc>
              <a:spcBef>
                <a:spcPts val="4000"/>
              </a:spcBef>
              <a:defRPr sz="6000" b="1">
                <a:solidFill>
                  <a:srgbClr val="460886"/>
                </a:solidFill>
              </a:defRPr>
            </a:pPr>
            <a:r>
              <a:rPr lang="ru-RU" dirty="0" smtClean="0"/>
              <a:t>15-16</a:t>
            </a:r>
            <a:r>
              <a:rPr lang="ru-RU" dirty="0"/>
              <a:t>	марта 2025 года 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" grpId="0" animBg="1" advAuto="0"/>
      <p:bldP spid="448" grpId="0" animBg="1" advAuto="0"/>
      <p:bldP spid="453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Спасибо за внимание!"/>
          <p:cNvSpPr txBox="1">
            <a:spLocks noGrp="1"/>
          </p:cNvSpPr>
          <p:nvPr>
            <p:ph type="ctrTitle"/>
          </p:nvPr>
        </p:nvSpPr>
        <p:spPr>
          <a:xfrm>
            <a:off x="2056650" y="12621718"/>
            <a:ext cx="20130363" cy="2293725"/>
          </a:xfrm>
          <a:prstGeom prst="rect">
            <a:avLst/>
          </a:prstGeom>
        </p:spPr>
        <p:txBody>
          <a:bodyPr>
            <a:normAutofit/>
          </a:bodyPr>
          <a:lstStyle>
            <a:lvl1pPr defTabSz="2438338">
              <a:defRPr sz="11600"/>
            </a:lvl1pPr>
          </a:lstStyle>
          <a:p>
            <a:r>
              <a:rPr sz="9600" dirty="0" err="1"/>
              <a:t>Спасибо</a:t>
            </a:r>
            <a:r>
              <a:rPr sz="9600" dirty="0"/>
              <a:t> </a:t>
            </a:r>
            <a:r>
              <a:rPr sz="9600" dirty="0" err="1"/>
              <a:t>за</a:t>
            </a:r>
            <a:r>
              <a:rPr sz="9600" dirty="0"/>
              <a:t> </a:t>
            </a:r>
            <a:r>
              <a:rPr sz="9600" dirty="0" err="1"/>
              <a:t>внимание</a:t>
            </a:r>
            <a:r>
              <a:rPr sz="9600" dirty="0"/>
              <a:t>!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24" name="Очные программы «Сириуса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Очные программы «Сириуса»</a:t>
            </a:r>
          </a:p>
        </p:txBody>
      </p:sp>
      <p:sp>
        <p:nvSpPr>
          <p:cNvPr id="125" name="4 000…"/>
          <p:cNvSpPr txBox="1"/>
          <p:nvPr/>
        </p:nvSpPr>
        <p:spPr>
          <a:xfrm>
            <a:off x="1444343" y="4519714"/>
            <a:ext cx="6001852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8000">
                <a:solidFill>
                  <a:srgbClr val="00B1AA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4 000</a:t>
            </a:r>
            <a:endParaRPr sz="1200">
              <a:solidFill>
                <a:srgbClr val="000000"/>
              </a:solidFill>
            </a:endParaRPr>
          </a:p>
          <a:p>
            <a:pPr algn="l" defTabSz="457200">
              <a:defRPr sz="5866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школьников в год</a:t>
            </a:r>
            <a:endParaRPr sz="1200"/>
          </a:p>
        </p:txBody>
      </p:sp>
      <p:sp>
        <p:nvSpPr>
          <p:cNvPr id="126" name="4 000…"/>
          <p:cNvSpPr txBox="1"/>
          <p:nvPr/>
        </p:nvSpPr>
        <p:spPr>
          <a:xfrm>
            <a:off x="8737138" y="4519714"/>
            <a:ext cx="6001852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8000">
                <a:solidFill>
                  <a:srgbClr val="EC6353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4 000</a:t>
            </a:r>
            <a:endParaRPr sz="1200">
              <a:solidFill>
                <a:srgbClr val="000000"/>
              </a:solidFill>
            </a:endParaRPr>
          </a:p>
          <a:p>
            <a:pPr algn="l" defTabSz="457200">
              <a:defRPr sz="5866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школьников в год</a:t>
            </a:r>
            <a:endParaRPr sz="1200"/>
          </a:p>
        </p:txBody>
      </p:sp>
      <p:sp>
        <p:nvSpPr>
          <p:cNvPr id="127" name="4 000…"/>
          <p:cNvSpPr txBox="1"/>
          <p:nvPr/>
        </p:nvSpPr>
        <p:spPr>
          <a:xfrm>
            <a:off x="16670086" y="4519714"/>
            <a:ext cx="600185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8000">
                <a:solidFill>
                  <a:srgbClr val="0085C8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4 000</a:t>
            </a:r>
            <a:endParaRPr sz="1200">
              <a:solidFill>
                <a:srgbClr val="000000"/>
              </a:solidFill>
            </a:endParaRPr>
          </a:p>
          <a:p>
            <a:pPr algn="l" defTabSz="457200">
              <a:defRPr sz="5866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школьников в год</a:t>
            </a:r>
            <a:endParaRPr sz="1200"/>
          </a:p>
        </p:txBody>
      </p:sp>
      <p:sp>
        <p:nvSpPr>
          <p:cNvPr id="128" name="НАУКА"/>
          <p:cNvSpPr txBox="1"/>
          <p:nvPr/>
        </p:nvSpPr>
        <p:spPr>
          <a:xfrm>
            <a:off x="1236299" y="6949779"/>
            <a:ext cx="282321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solidFill>
                  <a:srgbClr val="00B1AA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НАУКА</a:t>
            </a: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9" name="ИСКУССТВО"/>
          <p:cNvSpPr txBox="1"/>
          <p:nvPr/>
        </p:nvSpPr>
        <p:spPr>
          <a:xfrm>
            <a:off x="8542525" y="7047045"/>
            <a:ext cx="492483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000">
                <a:solidFill>
                  <a:srgbClr val="EC6353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ИСКУССТВО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30" name="СПОРТ"/>
          <p:cNvSpPr txBox="1"/>
          <p:nvPr/>
        </p:nvSpPr>
        <p:spPr>
          <a:xfrm>
            <a:off x="16670086" y="6834994"/>
            <a:ext cx="279044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solidFill>
                  <a:srgbClr val="0085C8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СПОРТ</a:t>
            </a:r>
          </a:p>
        </p:txBody>
      </p:sp>
      <p:sp>
        <p:nvSpPr>
          <p:cNvPr id="131" name="7–9 класс"/>
          <p:cNvSpPr txBox="1"/>
          <p:nvPr/>
        </p:nvSpPr>
        <p:spPr>
          <a:xfrm>
            <a:off x="1234037" y="8805707"/>
            <a:ext cx="282773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7–9 класс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32" name="Учебные программы…"/>
          <p:cNvSpPr txBox="1"/>
          <p:nvPr/>
        </p:nvSpPr>
        <p:spPr>
          <a:xfrm>
            <a:off x="230628" y="10076464"/>
            <a:ext cx="6127624" cy="490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rPr>
                <a:solidFill>
                  <a:srgbClr val="00B1AA"/>
                </a:solidFill>
              </a:rPr>
              <a:t>Учебные</a:t>
            </a:r>
            <a:r>
              <a:t> программы </a:t>
            </a:r>
            <a:endParaRPr>
              <a:latin typeface="Lab Grotesque Light"/>
              <a:ea typeface="Lab Grotesque Light"/>
              <a:cs typeface="Lab Grotesque Light"/>
              <a:sym typeface="Lab Grotesque Light"/>
            </a:endParaRP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Математика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Информатика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Биология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Физика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Химия</a:t>
            </a:r>
          </a:p>
        </p:txBody>
      </p:sp>
      <p:sp>
        <p:nvSpPr>
          <p:cNvPr id="133" name="10–11 класс"/>
          <p:cNvSpPr txBox="1"/>
          <p:nvPr/>
        </p:nvSpPr>
        <p:spPr>
          <a:xfrm>
            <a:off x="7535568" y="8805707"/>
            <a:ext cx="3493294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10–11 класс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34" name="Научные программы…"/>
          <p:cNvSpPr txBox="1"/>
          <p:nvPr/>
        </p:nvSpPr>
        <p:spPr>
          <a:xfrm>
            <a:off x="6724777" y="10053641"/>
            <a:ext cx="8480089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rPr>
                <a:solidFill>
                  <a:srgbClr val="00B1AA"/>
                </a:solidFill>
              </a:rPr>
              <a:t>Научные</a:t>
            </a:r>
            <a:r>
              <a:t> программы </a:t>
            </a:r>
            <a:endParaRPr>
              <a:latin typeface="Lab Grotesque Light"/>
              <a:ea typeface="Lab Grotesque Light"/>
              <a:cs typeface="Lab Grotesque Light"/>
              <a:sym typeface="Lab Grotesque Light"/>
            </a:endParaRP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Научная школа по математике и теоретической информатике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Термодинамика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Биотехнология и генетика растений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и другие</a:t>
            </a:r>
          </a:p>
        </p:txBody>
      </p:sp>
      <p:pic>
        <p:nvPicPr>
          <p:cNvPr id="135" name="вставленный-фильм.gif" descr="вставленный-фильм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392" y="8213796"/>
            <a:ext cx="5886367" cy="5886367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Календарь программ направления «Наука»"/>
          <p:cNvSpPr txBox="1"/>
          <p:nvPr/>
        </p:nvSpPr>
        <p:spPr>
          <a:xfrm>
            <a:off x="14572225" y="13492157"/>
            <a:ext cx="9031979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5866" b="1">
                <a:solidFill>
                  <a:srgbClr val="00B1AA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Календарь программ направления «Наука»</a:t>
            </a:r>
            <a:endParaRPr sz="1200" b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40" name="Большие вызов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Большие вызовы</a:t>
            </a:r>
          </a:p>
        </p:txBody>
      </p:sp>
      <p:sp>
        <p:nvSpPr>
          <p:cNvPr id="141" name="Большие вызовы - ориентирование школьников на задачи и вызовы лежащие в основе стратегии научн-технологического развития Российской Федерации"/>
          <p:cNvSpPr txBox="1"/>
          <p:nvPr/>
        </p:nvSpPr>
        <p:spPr>
          <a:xfrm>
            <a:off x="6655818" y="3585349"/>
            <a:ext cx="9897160" cy="3230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rPr dirty="0" err="1"/>
              <a:t>Ориентирование</a:t>
            </a:r>
            <a:r>
              <a:rPr dirty="0"/>
              <a:t> </a:t>
            </a:r>
            <a:r>
              <a:rPr dirty="0" err="1"/>
              <a:t>школьников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студентов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задачи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вызовы</a:t>
            </a:r>
            <a:r>
              <a:rPr dirty="0"/>
              <a:t>, </a:t>
            </a:r>
            <a:r>
              <a:rPr dirty="0" err="1"/>
              <a:t>лежащие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основе</a:t>
            </a:r>
            <a:r>
              <a:rPr dirty="0"/>
              <a:t> </a:t>
            </a:r>
            <a:r>
              <a:rPr lang="ru-RU" dirty="0"/>
              <a:t>С</a:t>
            </a:r>
            <a:r>
              <a:rPr dirty="0" err="1"/>
              <a:t>тратегии</a:t>
            </a:r>
            <a:r>
              <a:rPr dirty="0"/>
              <a:t> </a:t>
            </a:r>
            <a:r>
              <a:rPr dirty="0" err="1"/>
              <a:t>научно-технологического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Российской</a:t>
            </a:r>
            <a:r>
              <a:rPr dirty="0"/>
              <a:t> </a:t>
            </a:r>
            <a:r>
              <a:rPr dirty="0" err="1"/>
              <a:t>Федерации</a:t>
            </a:r>
            <a:r>
              <a:rPr dirty="0"/>
              <a:t> </a:t>
            </a:r>
          </a:p>
        </p:txBody>
      </p:sp>
      <p:sp>
        <p:nvSpPr>
          <p:cNvPr id="142" name="Конкурс и образовательная программа"/>
          <p:cNvSpPr txBox="1"/>
          <p:nvPr/>
        </p:nvSpPr>
        <p:spPr>
          <a:xfrm>
            <a:off x="776146" y="11286930"/>
            <a:ext cx="4863076" cy="201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 algn="r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rPr dirty="0" err="1"/>
              <a:t>Конкурс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образовательная</a:t>
            </a:r>
            <a:r>
              <a:rPr dirty="0"/>
              <a:t> </a:t>
            </a:r>
            <a:r>
              <a:rPr dirty="0" err="1"/>
              <a:t>программа</a:t>
            </a:r>
            <a:r>
              <a:rPr dirty="0"/>
              <a:t> </a:t>
            </a:r>
          </a:p>
        </p:txBody>
      </p:sp>
      <p:sp>
        <p:nvSpPr>
          <p:cNvPr id="143" name="14 научно-технологических направлений"/>
          <p:cNvSpPr txBox="1"/>
          <p:nvPr/>
        </p:nvSpPr>
        <p:spPr>
          <a:xfrm>
            <a:off x="960068" y="4546881"/>
            <a:ext cx="4863076" cy="201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r" defTabSz="1149773">
              <a:defRPr sz="4000">
                <a:solidFill>
                  <a:srgbClr val="4E078D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14 научно-технологических направлений</a:t>
            </a:r>
          </a:p>
        </p:txBody>
      </p:sp>
      <p:sp>
        <p:nvSpPr>
          <p:cNvPr id="144" name="Открытий и прозрачный отбор"/>
          <p:cNvSpPr txBox="1"/>
          <p:nvPr/>
        </p:nvSpPr>
        <p:spPr>
          <a:xfrm>
            <a:off x="1340324" y="7737392"/>
            <a:ext cx="4495232" cy="201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r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Открытый и прозрачный </a:t>
            </a:r>
          </a:p>
          <a:p>
            <a:pPr algn="r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отбор </a:t>
            </a:r>
          </a:p>
        </p:txBody>
      </p:sp>
      <p:sp>
        <p:nvSpPr>
          <p:cNvPr id="145" name="9 лет формирования методических и педагогических практик"/>
          <p:cNvSpPr txBox="1"/>
          <p:nvPr/>
        </p:nvSpPr>
        <p:spPr>
          <a:xfrm>
            <a:off x="17271483" y="4414163"/>
            <a:ext cx="5486774" cy="2621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l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9 лет формирования методических и педагогических практик</a:t>
            </a:r>
          </a:p>
        </p:txBody>
      </p:sp>
      <p:sp>
        <p:nvSpPr>
          <p:cNvPr id="146" name="Педагоги и методисты программы из числа самые передовых научных, академических и индустриальных партнеров"/>
          <p:cNvSpPr txBox="1"/>
          <p:nvPr/>
        </p:nvSpPr>
        <p:spPr>
          <a:xfrm>
            <a:off x="17271483" y="7244257"/>
            <a:ext cx="5984606" cy="445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l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Педагоги и методисты программы из числа самых передовых научных, академических и индустриальных партнеров  </a:t>
            </a:r>
          </a:p>
        </p:txBody>
      </p:sp>
      <p:sp>
        <p:nvSpPr>
          <p:cNvPr id="147" name="Проекты от партнеров программы"/>
          <p:cNvSpPr txBox="1"/>
          <p:nvPr/>
        </p:nvSpPr>
        <p:spPr>
          <a:xfrm>
            <a:off x="17382433" y="12072170"/>
            <a:ext cx="4495233" cy="201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l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Проекты от партнеров программы </a:t>
            </a:r>
          </a:p>
        </p:txBody>
      </p:sp>
      <p:sp>
        <p:nvSpPr>
          <p:cNvPr id="148" name="Прямая соединительная линия 18"/>
          <p:cNvSpPr/>
          <p:nvPr/>
        </p:nvSpPr>
        <p:spPr>
          <a:xfrm>
            <a:off x="5963306" y="11461771"/>
            <a:ext cx="1" cy="1661995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9" name="Прямая соединительная линия 24"/>
          <p:cNvSpPr/>
          <p:nvPr/>
        </p:nvSpPr>
        <p:spPr>
          <a:xfrm>
            <a:off x="17035759" y="7337606"/>
            <a:ext cx="1" cy="4263380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0" name="Прямая соединительная линия 26"/>
          <p:cNvSpPr/>
          <p:nvPr/>
        </p:nvSpPr>
        <p:spPr>
          <a:xfrm>
            <a:off x="17019522" y="4546879"/>
            <a:ext cx="1" cy="2355845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1" name="Прямая соединительная линия 28"/>
          <p:cNvSpPr/>
          <p:nvPr/>
        </p:nvSpPr>
        <p:spPr>
          <a:xfrm flipH="1">
            <a:off x="5930961" y="4546879"/>
            <a:ext cx="1" cy="2011682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" name="Прямая соединительная линия 29"/>
          <p:cNvSpPr/>
          <p:nvPr/>
        </p:nvSpPr>
        <p:spPr>
          <a:xfrm>
            <a:off x="17058349" y="12247012"/>
            <a:ext cx="1" cy="1661995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Прямая соединительная линия 30"/>
          <p:cNvSpPr/>
          <p:nvPr/>
        </p:nvSpPr>
        <p:spPr>
          <a:xfrm flipH="1">
            <a:off x="5985894" y="7635988"/>
            <a:ext cx="1" cy="2167467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" name="Прямая соединительная линия 28"/>
          <p:cNvSpPr/>
          <p:nvPr/>
        </p:nvSpPr>
        <p:spPr>
          <a:xfrm flipH="1" flipV="1">
            <a:off x="8238571" y="7009833"/>
            <a:ext cx="6629897" cy="1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55" name="SIR_2035.jpeg" descr="SIR_2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078" y="7383209"/>
            <a:ext cx="9833498" cy="6545422"/>
          </a:xfrm>
          <a:prstGeom prst="rect">
            <a:avLst/>
          </a:prstGeom>
          <a:ln w="25400">
            <a:miter lim="400000"/>
          </a:ln>
          <a:effectLst>
            <a:outerShdw blurRad="152400" dist="762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156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59" name="Проектные программ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Проектные программы</a:t>
            </a:r>
          </a:p>
        </p:txBody>
      </p:sp>
      <p:pic>
        <p:nvPicPr>
          <p:cNvPr id="160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48" y="3004160"/>
            <a:ext cx="6146801" cy="2806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Цель участия в проекте — выбор области проектной работы"/>
          <p:cNvSpPr txBox="1"/>
          <p:nvPr/>
        </p:nvSpPr>
        <p:spPr>
          <a:xfrm>
            <a:off x="796421" y="5932021"/>
            <a:ext cx="5681621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Цель участия в проекте —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выбор</a:t>
            </a:r>
            <a:r>
              <a:t> области проектной работы</a:t>
            </a:r>
          </a:p>
        </p:txBody>
      </p:sp>
      <p:pic>
        <p:nvPicPr>
          <p:cNvPr id="162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98" y="9037681"/>
            <a:ext cx="5727701" cy="3263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Цель участия — погружение в выбранную проектную область"/>
          <p:cNvSpPr txBox="1"/>
          <p:nvPr/>
        </p:nvSpPr>
        <p:spPr>
          <a:xfrm>
            <a:off x="557481" y="12371942"/>
            <a:ext cx="5727701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Цель участия —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погружение </a:t>
            </a:r>
            <a:r>
              <a:t>в выбранную проектную область</a:t>
            </a:r>
          </a:p>
        </p:txBody>
      </p:sp>
      <p:sp>
        <p:nvSpPr>
          <p:cNvPr id="164" name="•командная работа…"/>
          <p:cNvSpPr txBox="1"/>
          <p:nvPr/>
        </p:nvSpPr>
        <p:spPr>
          <a:xfrm>
            <a:off x="6467937" y="3148660"/>
            <a:ext cx="8031459" cy="490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командная работа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проект-проба —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первое знакомство</a:t>
            </a:r>
            <a:r>
              <a:rPr>
                <a:solidFill>
                  <a:srgbClr val="460886"/>
                </a:solidFill>
              </a:rPr>
              <a:t>  </a:t>
            </a:r>
            <a:r>
              <a:t>с проектной деятельностью</a:t>
            </a:r>
          </a:p>
          <a:p>
            <a:pPr algn="l" defTabSz="457200">
              <a:defRPr sz="450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•</a:t>
            </a:r>
            <a:r>
              <a:rPr>
                <a:solidFill>
                  <a:srgbClr val="000000"/>
                </a:solidFill>
              </a:rPr>
              <a:t>каждый месяц — </a:t>
            </a:r>
            <a:r>
              <a:rPr>
                <a:latin typeface="Lab Grotesque Black"/>
                <a:ea typeface="Lab Grotesque Black"/>
                <a:cs typeface="Lab Grotesque Black"/>
                <a:sym typeface="Lab Grotesque Black"/>
              </a:rPr>
              <a:t>новые задачи</a:t>
            </a:r>
            <a:r>
              <a:t> </a:t>
            </a:r>
            <a:r>
              <a:rPr>
                <a:solidFill>
                  <a:srgbClr val="000000"/>
                </a:solidFill>
              </a:rPr>
              <a:t>от партнеров проекта</a:t>
            </a:r>
          </a:p>
        </p:txBody>
      </p:sp>
      <p:sp>
        <p:nvSpPr>
          <p:cNvPr id="165" name="•работа в командах под руководством наставников —…"/>
          <p:cNvSpPr txBox="1"/>
          <p:nvPr/>
        </p:nvSpPr>
        <p:spPr>
          <a:xfrm>
            <a:off x="6376618" y="8974376"/>
            <a:ext cx="8122777" cy="76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работа в командах под руководством наставников — </a:t>
            </a:r>
          </a:p>
          <a:p>
            <a:pPr algn="l" defTabSz="457200">
              <a:defRPr sz="45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студентов профильных вузов</a:t>
            </a:r>
            <a:r>
              <a:rPr>
                <a:solidFill>
                  <a:srgbClr val="000000"/>
                </a:solidFill>
              </a:rPr>
              <a:t>, </a:t>
            </a:r>
            <a:r>
              <a:t>педагогов региональных центров</a:t>
            </a:r>
            <a:r>
              <a:rPr>
                <a:solidFill>
                  <a:srgbClr val="000000"/>
                </a:solidFill>
              </a:rPr>
              <a:t>, </a:t>
            </a:r>
            <a:r>
              <a:t>представителей компаний-партнеров</a:t>
            </a:r>
            <a:endParaRPr>
              <a:solidFill>
                <a:srgbClr val="000000"/>
              </a:solidFill>
            </a:endParaRP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работа над проектной задачей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в течение учебного года</a:t>
            </a:r>
          </a:p>
        </p:txBody>
      </p:sp>
      <p:pic>
        <p:nvPicPr>
          <p:cNvPr id="166" name="вставленный-фильм.gif" descr="вставленный-фильм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9368" y="9085095"/>
            <a:ext cx="4633688" cy="464773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Направлена на развитие и поддержку школьников, заинтересованных проектной деятельностью"/>
          <p:cNvSpPr txBox="1"/>
          <p:nvPr/>
        </p:nvSpPr>
        <p:spPr>
          <a:xfrm>
            <a:off x="14921089" y="12991052"/>
            <a:ext cx="8122777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dirty="0" err="1"/>
              <a:t>Направлена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>
                <a:solidFill>
                  <a:srgbClr val="7030A0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развитие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и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поддержку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/>
              <a:t>школьников</a:t>
            </a:r>
            <a:r>
              <a:rPr dirty="0"/>
              <a:t>, </a:t>
            </a:r>
            <a:r>
              <a:rPr lang="ru-RU" dirty="0"/>
              <a:t>проявляющих интерес к проектной деятельности</a:t>
            </a:r>
            <a:endParaRPr dirty="0">
              <a:latin typeface="Lab Grotesque Black"/>
              <a:ea typeface="Lab Grotesque Black"/>
              <a:cs typeface="Lab Grotesque Black"/>
              <a:sym typeface="Lab Grotesque Black"/>
            </a:endParaRPr>
          </a:p>
        </p:txBody>
      </p:sp>
      <p:pic>
        <p:nvPicPr>
          <p:cNvPr id="168" name="вставленный-фильм.gif" descr="вставленный-фильм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2346" y="2511949"/>
            <a:ext cx="4647730" cy="464773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Направлена на выявление и развитие школьников, интересующихся проектной деятельностью"/>
          <p:cNvSpPr txBox="1"/>
          <p:nvPr/>
        </p:nvSpPr>
        <p:spPr>
          <a:xfrm>
            <a:off x="14692490" y="6604485"/>
            <a:ext cx="915515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Направлена на</a:t>
            </a:r>
            <a:r>
              <a:rPr>
                <a:solidFill>
                  <a:srgbClr val="7030A0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выявление и развитие </a:t>
            </a:r>
            <a:r>
              <a:t>школьников, интересующихся проектной деятельностью</a:t>
            </a:r>
          </a:p>
        </p:txBody>
      </p:sp>
      <p:sp>
        <p:nvSpPr>
          <p:cNvPr id="17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73" name="Проектные программ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Проектные программы</a:t>
            </a:r>
          </a:p>
        </p:txBody>
      </p:sp>
      <p:sp>
        <p:nvSpPr>
          <p:cNvPr id="174" name="Сириус.ИИ…"/>
          <p:cNvSpPr txBox="1"/>
          <p:nvPr/>
        </p:nvSpPr>
        <p:spPr>
          <a:xfrm>
            <a:off x="1520116" y="4780795"/>
            <a:ext cx="7826521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60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Сириус.ИИ</a:t>
            </a:r>
            <a:endParaRPr>
              <a:solidFill>
                <a:srgbClr val="000000"/>
              </a:solidFill>
              <a:latin typeface="Lab Grotesque Light"/>
              <a:ea typeface="Lab Grotesque Light"/>
              <a:cs typeface="Lab Grotesque Light"/>
              <a:sym typeface="Lab Grotesque Light"/>
            </a:endParaRP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работа в командах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проектные задачи в области искусственного интеллекта</a:t>
            </a:r>
          </a:p>
        </p:txBody>
      </p:sp>
      <p:sp>
        <p:nvSpPr>
          <p:cNvPr id="175" name="Направлена на развитие и поддержку школьников, заинтересованных проектной деятельностью"/>
          <p:cNvSpPr txBox="1"/>
          <p:nvPr/>
        </p:nvSpPr>
        <p:spPr>
          <a:xfrm>
            <a:off x="13909506" y="4816401"/>
            <a:ext cx="9046063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dirty="0" err="1"/>
              <a:t>Направлена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>
                <a:solidFill>
                  <a:srgbClr val="7030A0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развитие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и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поддержку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/>
              <a:t>школьников</a:t>
            </a:r>
            <a:r>
              <a:rPr dirty="0"/>
              <a:t>, </a:t>
            </a:r>
            <a:r>
              <a:rPr lang="ru-RU" dirty="0"/>
              <a:t>проявляющих интерес к проектной деятельности</a:t>
            </a:r>
            <a:endParaRPr dirty="0">
              <a:latin typeface="Lab Grotesque Black"/>
              <a:ea typeface="Lab Grotesque Black"/>
              <a:cs typeface="Lab Grotesque Black"/>
              <a:sym typeface="Lab Grotesque Black"/>
            </a:endParaRPr>
          </a:p>
        </p:txBody>
      </p:sp>
      <p:pic>
        <p:nvPicPr>
          <p:cNvPr id="176" name="вставленный-фильм.gif" descr="вставленный-фильм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815" y="8520569"/>
            <a:ext cx="4896631" cy="489663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Программа «Сириус. ИИ»"/>
          <p:cNvSpPr txBox="1"/>
          <p:nvPr/>
        </p:nvSpPr>
        <p:spPr>
          <a:xfrm>
            <a:off x="949563" y="13194572"/>
            <a:ext cx="983513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Программа «Сириус. ИИ»</a:t>
            </a:r>
          </a:p>
        </p:txBody>
      </p:sp>
      <p:pic>
        <p:nvPicPr>
          <p:cNvPr id="178" name="вставленный-фильм.gif" descr="вставленный-фильм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173" y="8297942"/>
            <a:ext cx="4896630" cy="489663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Навигатор по искусственному интеллекту"/>
          <p:cNvSpPr txBox="1"/>
          <p:nvPr/>
        </p:nvSpPr>
        <p:spPr>
          <a:xfrm>
            <a:off x="13909506" y="13170627"/>
            <a:ext cx="6727965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0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Навигатор по искусственному интеллекту</a:t>
            </a:r>
          </a:p>
        </p:txBody>
      </p:sp>
      <p:sp>
        <p:nvSpPr>
          <p:cNvPr id="18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83" name="Всероссийская олимпиа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Всероссийская олимпиада</a:t>
            </a:r>
          </a:p>
        </p:txBody>
      </p:sp>
      <p:pic>
        <p:nvPicPr>
          <p:cNvPr id="184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98" y="3800406"/>
            <a:ext cx="10579101" cy="539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•Математика…"/>
          <p:cNvSpPr txBox="1"/>
          <p:nvPr/>
        </p:nvSpPr>
        <p:spPr>
          <a:xfrm>
            <a:off x="11940420" y="3803669"/>
            <a:ext cx="3947351" cy="490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Математика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Информатика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Физика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Химия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Биология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Астрономия</a:t>
            </a:r>
          </a:p>
        </p:txBody>
      </p:sp>
      <p:sp>
        <p:nvSpPr>
          <p:cNvPr id="186" name="Направлена…"/>
          <p:cNvSpPr txBox="1"/>
          <p:nvPr/>
        </p:nvSpPr>
        <p:spPr>
          <a:xfrm>
            <a:off x="16914014" y="3800406"/>
            <a:ext cx="5646353" cy="42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Направлена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на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выявление </a:t>
            </a:r>
            <a:r>
              <a:t>школьников, заинтересованных в изучении предмета</a:t>
            </a:r>
          </a:p>
        </p:txBody>
      </p:sp>
      <p:sp>
        <p:nvSpPr>
          <p:cNvPr id="187" name="Пригласительный этап: апрель – май (3–10 класс)…"/>
          <p:cNvSpPr txBox="1"/>
          <p:nvPr/>
        </p:nvSpPr>
        <p:spPr>
          <a:xfrm>
            <a:off x="557087" y="9682491"/>
            <a:ext cx="13757149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Пригласительный этап: </a:t>
            </a:r>
            <a:r>
              <a:t>апрель – май (3–10 класс)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Школьный этап: </a:t>
            </a:r>
            <a:r>
              <a:t>сентябрь – октябрь (4–11 класс)</a:t>
            </a:r>
          </a:p>
        </p:txBody>
      </p:sp>
      <p:sp>
        <p:nvSpPr>
          <p:cNvPr id="188" name="Тренажер с заданиями и разборами олимпиад прошлых лет на платформе…"/>
          <p:cNvSpPr txBox="1"/>
          <p:nvPr/>
        </p:nvSpPr>
        <p:spPr>
          <a:xfrm>
            <a:off x="5023793" y="11963855"/>
            <a:ext cx="8287921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Тренажер с заданиями и разборами олимпиад прошлых лет на платформе</a:t>
            </a:r>
          </a:p>
          <a:p>
            <a:pPr algn="l" defTabSz="457200">
              <a:defRPr sz="45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Сириус. Курсы</a:t>
            </a:r>
            <a:endParaRPr>
              <a:solidFill>
                <a:srgbClr val="000000"/>
              </a:solidFill>
              <a:latin typeface="Lab Grotesque Light"/>
              <a:ea typeface="Lab Grotesque Light"/>
              <a:cs typeface="Lab Grotesque Light"/>
              <a:sym typeface="Lab Grotesque Light"/>
            </a:endParaRPr>
          </a:p>
        </p:txBody>
      </p:sp>
      <p:pic>
        <p:nvPicPr>
          <p:cNvPr id="189" name="вставленный-фильм.gif" descr="вставленный-фильм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89" y="11506415"/>
            <a:ext cx="4445483" cy="4445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вставленный-фильм.gif" descr="вставленный-фильм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8363" y="11506415"/>
            <a:ext cx="4445483" cy="444548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Пригласительный этап Всероссийской олимпиады школьников"/>
          <p:cNvSpPr txBox="1"/>
          <p:nvPr/>
        </p:nvSpPr>
        <p:spPr>
          <a:xfrm>
            <a:off x="17515966" y="11963855"/>
            <a:ext cx="5646353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t>Пригласительный этап Всероссийской олимпиады школьников</a:t>
            </a:r>
          </a:p>
        </p:txBody>
      </p:sp>
      <p:sp>
        <p:nvSpPr>
          <p:cNvPr id="192" name="7 300 000…"/>
          <p:cNvSpPr txBox="1"/>
          <p:nvPr/>
        </p:nvSpPr>
        <p:spPr>
          <a:xfrm>
            <a:off x="15142595" y="8525019"/>
            <a:ext cx="9189192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933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7 300 000</a:t>
            </a:r>
            <a:r>
              <a:rPr>
                <a:solidFill>
                  <a:srgbClr val="460886"/>
                </a:solidFill>
              </a:rPr>
              <a:t> </a:t>
            </a:r>
          </a:p>
          <a:p>
            <a:pPr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участников в год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рямоугольник"/>
          <p:cNvSpPr/>
          <p:nvPr/>
        </p:nvSpPr>
        <p:spPr>
          <a:xfrm>
            <a:off x="4236946" y="13665066"/>
            <a:ext cx="3643862" cy="1019229"/>
          </a:xfrm>
          <a:prstGeom prst="rect">
            <a:avLst/>
          </a:prstGeom>
          <a:solidFill>
            <a:srgbClr val="6274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/>
            </a:pPr>
            <a:endParaRPr/>
          </a:p>
        </p:txBody>
      </p:sp>
      <p:sp>
        <p:nvSpPr>
          <p:cNvPr id="196" name="Прямоугольник"/>
          <p:cNvSpPr/>
          <p:nvPr/>
        </p:nvSpPr>
        <p:spPr>
          <a:xfrm>
            <a:off x="8008075" y="10094309"/>
            <a:ext cx="6808913" cy="1019229"/>
          </a:xfrm>
          <a:prstGeom prst="rect">
            <a:avLst/>
          </a:prstGeom>
          <a:solidFill>
            <a:srgbClr val="6274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/>
            </a:pPr>
            <a:endParaRPr/>
          </a:p>
        </p:txBody>
      </p:sp>
      <p:sp>
        <p:nvSpPr>
          <p:cNvPr id="197" name="Прямоугольник"/>
          <p:cNvSpPr/>
          <p:nvPr/>
        </p:nvSpPr>
        <p:spPr>
          <a:xfrm>
            <a:off x="5187496" y="8935146"/>
            <a:ext cx="5883064" cy="1019230"/>
          </a:xfrm>
          <a:prstGeom prst="rect">
            <a:avLst/>
          </a:prstGeom>
          <a:solidFill>
            <a:srgbClr val="6274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/>
            </a:pPr>
            <a:endParaRPr/>
          </a:p>
        </p:txBody>
      </p:sp>
      <p:sp>
        <p:nvSpPr>
          <p:cNvPr id="198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99" name="Сириус.Курс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Сириус.Курсы</a:t>
            </a:r>
          </a:p>
        </p:txBody>
      </p:sp>
      <p:sp>
        <p:nvSpPr>
          <p:cNvPr id="20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01" name="Phisics.svg" descr="Phisics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2711" y="4381504"/>
            <a:ext cx="2062010" cy="206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Linguistics.svg" descr="Linguistics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4763" y="4291627"/>
            <a:ext cx="2062011" cy="2062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Artificial Intellegence.svg" descr="Artificial Intellegence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815" y="4291627"/>
            <a:ext cx="2062011" cy="2062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nformatics.svg" descr="Informatics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868" y="4349259"/>
            <a:ext cx="2062011" cy="206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Chemistry.svg" descr="Chemistry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6657" y="4488998"/>
            <a:ext cx="2062011" cy="206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Biology.svg" descr="Biology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7254" y="4488998"/>
            <a:ext cx="2062011" cy="206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Mathematics.svg" descr="Mathematics.sv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9921" y="4349259"/>
            <a:ext cx="2062011" cy="206201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МАТЕМАТИКА"/>
          <p:cNvSpPr txBox="1"/>
          <p:nvPr/>
        </p:nvSpPr>
        <p:spPr>
          <a:xfrm>
            <a:off x="1070438" y="6834621"/>
            <a:ext cx="284511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МАТЕМАТИКА</a:t>
            </a:r>
          </a:p>
        </p:txBody>
      </p:sp>
      <p:sp>
        <p:nvSpPr>
          <p:cNvPr id="209" name="ИНФОРМАТИКА"/>
          <p:cNvSpPr txBox="1"/>
          <p:nvPr/>
        </p:nvSpPr>
        <p:spPr>
          <a:xfrm>
            <a:off x="4120900" y="6845443"/>
            <a:ext cx="318388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ИНФОРМАТИКА</a:t>
            </a:r>
          </a:p>
        </p:txBody>
      </p:sp>
      <p:sp>
        <p:nvSpPr>
          <p:cNvPr id="210" name="ИСКУССТВЕННЫЙ ИНТЕЛЛЕКТ"/>
          <p:cNvSpPr txBox="1"/>
          <p:nvPr/>
        </p:nvSpPr>
        <p:spPr>
          <a:xfrm>
            <a:off x="7103193" y="6627665"/>
            <a:ext cx="424319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ИСКУССТВЕННЫЙ ИНТЕЛЛЕКТ</a:t>
            </a:r>
          </a:p>
        </p:txBody>
      </p:sp>
      <p:sp>
        <p:nvSpPr>
          <p:cNvPr id="211" name="ЛИНГВИСТИКА"/>
          <p:cNvSpPr txBox="1"/>
          <p:nvPr/>
        </p:nvSpPr>
        <p:spPr>
          <a:xfrm>
            <a:off x="11088024" y="6854387"/>
            <a:ext cx="304342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ЛИНГВИСТИКА</a:t>
            </a:r>
          </a:p>
        </p:txBody>
      </p:sp>
      <p:sp>
        <p:nvSpPr>
          <p:cNvPr id="212" name="ФИЗИКА"/>
          <p:cNvSpPr txBox="1"/>
          <p:nvPr/>
        </p:nvSpPr>
        <p:spPr>
          <a:xfrm>
            <a:off x="14973002" y="6852509"/>
            <a:ext cx="178936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ФИЗИКА</a:t>
            </a:r>
          </a:p>
        </p:txBody>
      </p:sp>
      <p:sp>
        <p:nvSpPr>
          <p:cNvPr id="213" name="ХИМИЯ"/>
          <p:cNvSpPr txBox="1"/>
          <p:nvPr/>
        </p:nvSpPr>
        <p:spPr>
          <a:xfrm>
            <a:off x="18179139" y="6825231"/>
            <a:ext cx="151198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ХИМИЯ</a:t>
            </a:r>
          </a:p>
        </p:txBody>
      </p:sp>
      <p:sp>
        <p:nvSpPr>
          <p:cNvPr id="214" name="БИОЛОГИЯ"/>
          <p:cNvSpPr txBox="1"/>
          <p:nvPr/>
        </p:nvSpPr>
        <p:spPr>
          <a:xfrm>
            <a:off x="20978913" y="6823354"/>
            <a:ext cx="23013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БИОЛОГИЯ</a:t>
            </a:r>
          </a:p>
        </p:txBody>
      </p:sp>
      <p:sp>
        <p:nvSpPr>
          <p:cNvPr id="215" name="дополнительное образование по естественно-научным дисциплинам"/>
          <p:cNvSpPr txBox="1"/>
          <p:nvPr/>
        </p:nvSpPr>
        <p:spPr>
          <a:xfrm>
            <a:off x="1651923" y="2641038"/>
            <a:ext cx="2108015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037989">
              <a:defRPr sz="5000"/>
            </a:lvl1pPr>
          </a:lstStyle>
          <a:p>
            <a:r>
              <a:t>дополнительное образование по естественно-научным дисциплинам </a:t>
            </a:r>
          </a:p>
        </p:txBody>
      </p:sp>
      <p:sp>
        <p:nvSpPr>
          <p:cNvPr id="216" name="Аудитория —  школьники, учителя и все желающие…"/>
          <p:cNvSpPr txBox="1"/>
          <p:nvPr/>
        </p:nvSpPr>
        <p:spPr>
          <a:xfrm>
            <a:off x="1193870" y="8968691"/>
            <a:ext cx="15527009" cy="591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50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Аудитория —  </a:t>
            </a:r>
            <a:r>
              <a:rPr>
                <a:solidFill>
                  <a:srgbClr val="FFFFFF"/>
                </a:solidFill>
              </a:rPr>
              <a:t>школьники, учителя </a:t>
            </a:r>
            <a:r>
              <a:t>и все желающие</a:t>
            </a:r>
          </a:p>
          <a:p>
            <a:pPr algn="l" defTabSz="457200">
              <a:spcBef>
                <a:spcPts val="1200"/>
              </a:spcBef>
              <a:defRPr sz="10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  <a:p>
            <a:pPr algn="l" defTabSz="457200">
              <a:spcBef>
                <a:spcPts val="1200"/>
              </a:spcBef>
              <a:defRPr sz="50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Авторы и методисты —  </a:t>
            </a:r>
            <a:r>
              <a:rPr>
                <a:solidFill>
                  <a:srgbClr val="FFFFFF"/>
                </a:solidFill>
              </a:rPr>
              <a:t>лучшие преподаватели</a:t>
            </a:r>
            <a:r>
              <a:t> школ </a:t>
            </a:r>
            <a:br/>
            <a:r>
              <a:t>и вузов, наставники победителей и призёров всероссийских и международных олимпиад, </a:t>
            </a:r>
            <a:br/>
            <a:r>
              <a:t>учёные и популяризаторы науки</a:t>
            </a:r>
          </a:p>
          <a:p>
            <a:pPr algn="l" defTabSz="457200">
              <a:spcBef>
                <a:spcPts val="1200"/>
              </a:spcBef>
              <a:defRPr sz="10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  <a:p>
            <a:pPr algn="l" defTabSz="457200">
              <a:spcBef>
                <a:spcPts val="1200"/>
              </a:spcBef>
              <a:defRPr sz="50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Все курсы </a:t>
            </a:r>
            <a:r>
              <a:rPr>
                <a:solidFill>
                  <a:srgbClr val="FFFFFF"/>
                </a:solidFill>
              </a:rPr>
              <a:t>бесплатные</a:t>
            </a:r>
            <a:r>
              <a:t> </a:t>
            </a:r>
            <a:endParaRPr sz="1200"/>
          </a:p>
        </p:txBody>
      </p:sp>
      <p:pic>
        <p:nvPicPr>
          <p:cNvPr id="217" name="кодыГлавная.png" descr="кодыГлавная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5872" y="8526281"/>
            <a:ext cx="6516837" cy="6475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03798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06598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03798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06598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2554</TotalTime>
  <Words>985</Words>
  <Application>Microsoft Office PowerPoint</Application>
  <PresentationFormat>Произвольный</PresentationFormat>
  <Paragraphs>262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Calibri</vt:lpstr>
      <vt:lpstr>Helvetica</vt:lpstr>
      <vt:lpstr>Helvetica Neue</vt:lpstr>
      <vt:lpstr>Helvetica Neue Medium</vt:lpstr>
      <vt:lpstr>Helvetica Neue Thin</vt:lpstr>
      <vt:lpstr>Lab Grotesque Black</vt:lpstr>
      <vt:lpstr>Lab Grotesque Light</vt:lpstr>
      <vt:lpstr>Tahoma</vt:lpstr>
      <vt:lpstr>Times New Roman</vt:lpstr>
      <vt:lpstr>Times Roman</vt:lpstr>
      <vt:lpstr>21_BasicWhite</vt:lpstr>
      <vt:lpstr>Школы – ассоциированные партнеры «Сириуса»</vt:lpstr>
      <vt:lpstr>Презентация PowerPoint</vt:lpstr>
      <vt:lpstr>Цель ОЦ «Сириус»  </vt:lpstr>
      <vt:lpstr>Очные программы «Сириуса»</vt:lpstr>
      <vt:lpstr>Большие вызовы</vt:lpstr>
      <vt:lpstr>Проектные программы</vt:lpstr>
      <vt:lpstr>Проектные программы</vt:lpstr>
      <vt:lpstr>Всероссийская олимпиада</vt:lpstr>
      <vt:lpstr>Сириус.Курсы</vt:lpstr>
      <vt:lpstr>Календарь курсов</vt:lpstr>
      <vt:lpstr>Проект "Школы — Ассоциированные партнёры «Сириуса»"</vt:lpstr>
      <vt:lpstr>Развитие Проекта</vt:lpstr>
      <vt:lpstr>Миссия и цель</vt:lpstr>
      <vt:lpstr>Модель школы Проекта</vt:lpstr>
      <vt:lpstr>Продукт</vt:lpstr>
      <vt:lpstr>Траектория для ученика</vt:lpstr>
      <vt:lpstr>5-6 классы</vt:lpstr>
      <vt:lpstr>Классы Проекта</vt:lpstr>
      <vt:lpstr>Методическое сопровождение</vt:lpstr>
      <vt:lpstr>Учебно–методические материалы</vt:lpstr>
      <vt:lpstr>Материалы на платформе «Сириус.Школы» </vt:lpstr>
      <vt:lpstr>Диагностики школьников</vt:lpstr>
      <vt:lpstr>Прогресс учеников</vt:lpstr>
      <vt:lpstr>Диагностические работы</vt:lpstr>
      <vt:lpstr>Отбор в классы Проекта</vt:lpstr>
      <vt:lpstr>Пригласительная работа</vt:lpstr>
      <vt:lpstr>Проектно–исследовательская деятельность</vt:lpstr>
      <vt:lpstr>Проектная деятельность</vt:lpstr>
      <vt:lpstr>Проектная деятельность</vt:lpstr>
      <vt:lpstr>Мероприятия Проекта</vt:lpstr>
      <vt:lpstr>Конкурс проектных работ</vt:lpstr>
      <vt:lpstr>Интеллектуальный марафон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Школы — ассоциированные партнеры «Сириуса» 2024-2025г</dc:title>
  <dc:creator>Анна Петрова</dc:creator>
  <cp:lastModifiedBy>admin</cp:lastModifiedBy>
  <cp:revision>96</cp:revision>
  <dcterms:modified xsi:type="dcterms:W3CDTF">2026-01-18T16:02:57Z</dcterms:modified>
</cp:coreProperties>
</file>